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de-DE"/>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p:scale>
          <a:sx n="97" d="100"/>
          <a:sy n="97" d="100"/>
        </p:scale>
        <p:origin x="-10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512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5124"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Klicken Sie, um die Formate des Vorlagentextes zu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D3DC9823-CE92-4C05-B834-11F80BC10297}" type="slidenum">
              <a:rPr lang="de-DE" altLang="de-DE"/>
              <a:pPr/>
              <a:t>‹Nr.›</a:t>
            </a:fld>
            <a:endParaRPr lang="de-DE" altLang="de-DE"/>
          </a:p>
        </p:txBody>
      </p:sp>
    </p:spTree>
    <p:extLst>
      <p:ext uri="{BB962C8B-B14F-4D97-AF65-F5344CB8AC3E}">
        <p14:creationId xmlns:p14="http://schemas.microsoft.com/office/powerpoint/2010/main" val="98644594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charset="0"/>
        <a:ea typeface="+mn-ea"/>
        <a:cs typeface="+mn-cs"/>
      </a:defRPr>
    </a:lvl1pPr>
    <a:lvl2pPr marL="457200" algn="l" rtl="0" fontAlgn="base">
      <a:spcBef>
        <a:spcPct val="30000"/>
      </a:spcBef>
      <a:spcAft>
        <a:spcPct val="0"/>
      </a:spcAft>
      <a:defRPr sz="1200" kern="1200">
        <a:solidFill>
          <a:schemeClr val="tx1"/>
        </a:solidFill>
        <a:latin typeface="Times New Roman" charset="0"/>
        <a:ea typeface="+mn-ea"/>
        <a:cs typeface="+mn-cs"/>
      </a:defRPr>
    </a:lvl2pPr>
    <a:lvl3pPr marL="914400" algn="l" rtl="0" fontAlgn="base">
      <a:spcBef>
        <a:spcPct val="30000"/>
      </a:spcBef>
      <a:spcAft>
        <a:spcPct val="0"/>
      </a:spcAft>
      <a:defRPr sz="1200" kern="1200">
        <a:solidFill>
          <a:schemeClr val="tx1"/>
        </a:solidFill>
        <a:latin typeface="Times New Roman" charset="0"/>
        <a:ea typeface="+mn-ea"/>
        <a:cs typeface="+mn-cs"/>
      </a:defRPr>
    </a:lvl3pPr>
    <a:lvl4pPr marL="1371600" algn="l" rtl="0" fontAlgn="base">
      <a:spcBef>
        <a:spcPct val="30000"/>
      </a:spcBef>
      <a:spcAft>
        <a:spcPct val="0"/>
      </a:spcAft>
      <a:defRPr sz="1200" kern="1200">
        <a:solidFill>
          <a:schemeClr val="tx1"/>
        </a:solidFill>
        <a:latin typeface="Times New Roman" charset="0"/>
        <a:ea typeface="+mn-ea"/>
        <a:cs typeface="+mn-cs"/>
      </a:defRPr>
    </a:lvl4pPr>
    <a:lvl5pPr marL="1828800" algn="l" rtl="0" fontAlgn="base">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692627-A485-43EC-934A-D5FCB2C1D6F4}" type="slidenum">
              <a:rPr lang="de-DE" altLang="de-DE"/>
              <a:pPr/>
              <a:t>19</a:t>
            </a:fld>
            <a:endParaRPr lang="de-DE" altLang="de-DE"/>
          </a:p>
        </p:txBody>
      </p:sp>
      <p:sp>
        <p:nvSpPr>
          <p:cNvPr id="26626" name="Rectangle 2"/>
          <p:cNvSpPr>
            <a:spLocks noChangeArrowheads="1" noTextEdit="1"/>
          </p:cNvSpPr>
          <p:nvPr>
            <p:ph type="sldImg"/>
          </p:nvPr>
        </p:nvSpPr>
        <p:spPr>
          <a:ln/>
        </p:spPr>
      </p:sp>
      <p:sp>
        <p:nvSpPr>
          <p:cNvPr id="26627" name="Rectangle 3"/>
          <p:cNvSpPr>
            <a:spLocks noGrp="1" noChangeArrowheads="1"/>
          </p:cNvSpPr>
          <p:nvPr>
            <p:ph type="body" idx="1"/>
          </p:nvPr>
        </p:nvSpPr>
        <p:spPr/>
        <p:txBody>
          <a:bodyPr/>
          <a:lstStyle/>
          <a:p>
            <a:r>
              <a:rPr lang="de-DE" altLang="de-DE"/>
              <a:t>Bonnes vacances !</a:t>
            </a:r>
          </a:p>
          <a:p>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BD8A5A0D-1282-4512-8EFF-943DFCEB7D85}" type="slidenum">
              <a:rPr lang="de-DE" altLang="de-DE"/>
              <a:pPr/>
              <a:t>‹Nr.›</a:t>
            </a:fld>
            <a:endParaRPr lang="de-DE" altLang="de-DE"/>
          </a:p>
        </p:txBody>
      </p:sp>
    </p:spTree>
    <p:extLst>
      <p:ext uri="{BB962C8B-B14F-4D97-AF65-F5344CB8AC3E}">
        <p14:creationId xmlns:p14="http://schemas.microsoft.com/office/powerpoint/2010/main" val="797245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A587521B-BCC0-4D70-B89A-9BB5A30AA8D7}" type="slidenum">
              <a:rPr lang="de-DE" altLang="de-DE"/>
              <a:pPr/>
              <a:t>‹Nr.›</a:t>
            </a:fld>
            <a:endParaRPr lang="de-DE" altLang="de-DE"/>
          </a:p>
        </p:txBody>
      </p:sp>
    </p:spTree>
    <p:extLst>
      <p:ext uri="{BB962C8B-B14F-4D97-AF65-F5344CB8AC3E}">
        <p14:creationId xmlns:p14="http://schemas.microsoft.com/office/powerpoint/2010/main" val="2351420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09600"/>
            <a:ext cx="1943100" cy="54864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0" y="609600"/>
            <a:ext cx="5676900" cy="54864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1C20F499-6540-4860-974A-26123D39F6EA}" type="slidenum">
              <a:rPr lang="de-DE" altLang="de-DE"/>
              <a:pPr/>
              <a:t>‹Nr.›</a:t>
            </a:fld>
            <a:endParaRPr lang="de-DE" altLang="de-DE"/>
          </a:p>
        </p:txBody>
      </p:sp>
    </p:spTree>
    <p:extLst>
      <p:ext uri="{BB962C8B-B14F-4D97-AF65-F5344CB8AC3E}">
        <p14:creationId xmlns:p14="http://schemas.microsoft.com/office/powerpoint/2010/main" val="2095179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el, Text und ClipArt">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685800" y="1981200"/>
            <a:ext cx="3810000" cy="41148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ClipArt-Platzhalter 3"/>
          <p:cNvSpPr>
            <a:spLocks noGrp="1"/>
          </p:cNvSpPr>
          <p:nvPr>
            <p:ph type="clipArt" sz="half" idx="2"/>
          </p:nvPr>
        </p:nvSpPr>
        <p:spPr>
          <a:xfrm>
            <a:off x="4648200" y="1981200"/>
            <a:ext cx="3810000" cy="4114800"/>
          </a:xfrm>
        </p:spPr>
        <p:txBody>
          <a:bodyPr/>
          <a:lstStyle/>
          <a:p>
            <a:endParaRPr lang="de-DE"/>
          </a:p>
        </p:txBody>
      </p:sp>
      <p:sp>
        <p:nvSpPr>
          <p:cNvPr id="5" name="Datumsplatzhalter 4"/>
          <p:cNvSpPr>
            <a:spLocks noGrp="1"/>
          </p:cNvSpPr>
          <p:nvPr>
            <p:ph type="dt" sz="half" idx="10"/>
          </p:nvPr>
        </p:nvSpPr>
        <p:spPr>
          <a:xfrm>
            <a:off x="685800" y="6248400"/>
            <a:ext cx="1905000" cy="457200"/>
          </a:xfrm>
        </p:spPr>
        <p:txBody>
          <a:bodyPr/>
          <a:lstStyle>
            <a:lvl1pPr>
              <a:defRPr/>
            </a:lvl1pPr>
          </a:lstStyle>
          <a:p>
            <a:endParaRPr lang="de-DE" altLang="de-DE"/>
          </a:p>
        </p:txBody>
      </p:sp>
      <p:sp>
        <p:nvSpPr>
          <p:cNvPr id="6" name="Fußzeilenplatzhalter 5"/>
          <p:cNvSpPr>
            <a:spLocks noGrp="1"/>
          </p:cNvSpPr>
          <p:nvPr>
            <p:ph type="ftr" sz="quarter" idx="11"/>
          </p:nvPr>
        </p:nvSpPr>
        <p:spPr>
          <a:xfrm>
            <a:off x="3124200" y="6248400"/>
            <a:ext cx="2895600" cy="457200"/>
          </a:xfrm>
        </p:spPr>
        <p:txBody>
          <a:bodyPr/>
          <a:lstStyle>
            <a:lvl1pPr>
              <a:defRPr/>
            </a:lvl1pPr>
          </a:lstStyle>
          <a:p>
            <a:endParaRPr lang="de-DE" altLang="de-DE"/>
          </a:p>
        </p:txBody>
      </p:sp>
      <p:sp>
        <p:nvSpPr>
          <p:cNvPr id="7" name="Foliennummernplatzhalter 6"/>
          <p:cNvSpPr>
            <a:spLocks noGrp="1"/>
          </p:cNvSpPr>
          <p:nvPr>
            <p:ph type="sldNum" sz="quarter" idx="12"/>
          </p:nvPr>
        </p:nvSpPr>
        <p:spPr>
          <a:xfrm>
            <a:off x="6553200" y="6248400"/>
            <a:ext cx="1905000" cy="457200"/>
          </a:xfrm>
        </p:spPr>
        <p:txBody>
          <a:bodyPr/>
          <a:lstStyle>
            <a:lvl1pPr>
              <a:defRPr/>
            </a:lvl1pPr>
          </a:lstStyle>
          <a:p>
            <a:fld id="{6EA35E9B-F671-48C1-9829-94E117714119}" type="slidenum">
              <a:rPr lang="de-DE" altLang="de-DE"/>
              <a:pPr/>
              <a:t>‹Nr.›</a:t>
            </a:fld>
            <a:endParaRPr lang="de-DE" altLang="de-DE"/>
          </a:p>
        </p:txBody>
      </p:sp>
    </p:spTree>
    <p:extLst>
      <p:ext uri="{BB962C8B-B14F-4D97-AF65-F5344CB8AC3E}">
        <p14:creationId xmlns:p14="http://schemas.microsoft.com/office/powerpoint/2010/main" val="749965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4EC1215F-DE21-4D61-9C78-7660B109A818}" type="slidenum">
              <a:rPr lang="de-DE" altLang="de-DE"/>
              <a:pPr/>
              <a:t>‹Nr.›</a:t>
            </a:fld>
            <a:endParaRPr lang="de-DE" altLang="de-DE"/>
          </a:p>
        </p:txBody>
      </p:sp>
    </p:spTree>
    <p:extLst>
      <p:ext uri="{BB962C8B-B14F-4D97-AF65-F5344CB8AC3E}">
        <p14:creationId xmlns:p14="http://schemas.microsoft.com/office/powerpoint/2010/main" val="164699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837A8C6D-7B7C-4262-AF25-642232C3884B}" type="slidenum">
              <a:rPr lang="de-DE" altLang="de-DE"/>
              <a:pPr/>
              <a:t>‹Nr.›</a:t>
            </a:fld>
            <a:endParaRPr lang="de-DE" altLang="de-DE"/>
          </a:p>
        </p:txBody>
      </p:sp>
    </p:spTree>
    <p:extLst>
      <p:ext uri="{BB962C8B-B14F-4D97-AF65-F5344CB8AC3E}">
        <p14:creationId xmlns:p14="http://schemas.microsoft.com/office/powerpoint/2010/main" val="1579632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0B5BC5E8-E6AB-4C2C-88FB-04FA6076AB3E}" type="slidenum">
              <a:rPr lang="de-DE" altLang="de-DE"/>
              <a:pPr/>
              <a:t>‹Nr.›</a:t>
            </a:fld>
            <a:endParaRPr lang="de-DE" altLang="de-DE"/>
          </a:p>
        </p:txBody>
      </p:sp>
    </p:spTree>
    <p:extLst>
      <p:ext uri="{BB962C8B-B14F-4D97-AF65-F5344CB8AC3E}">
        <p14:creationId xmlns:p14="http://schemas.microsoft.com/office/powerpoint/2010/main" val="2013649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lvl1pPr>
              <a:defRPr/>
            </a:lvl1pPr>
          </a:lstStyle>
          <a:p>
            <a:endParaRPr lang="de-DE" altLang="de-DE"/>
          </a:p>
        </p:txBody>
      </p:sp>
      <p:sp>
        <p:nvSpPr>
          <p:cNvPr id="8" name="Fußzeilenplatzhalter 7"/>
          <p:cNvSpPr>
            <a:spLocks noGrp="1"/>
          </p:cNvSpPr>
          <p:nvPr>
            <p:ph type="ftr" sz="quarter" idx="11"/>
          </p:nvPr>
        </p:nvSpPr>
        <p:spPr/>
        <p:txBody>
          <a:bodyPr/>
          <a:lstStyle>
            <a:lvl1pPr>
              <a:defRPr/>
            </a:lvl1pPr>
          </a:lstStyle>
          <a:p>
            <a:endParaRPr lang="de-DE" altLang="de-DE"/>
          </a:p>
        </p:txBody>
      </p:sp>
      <p:sp>
        <p:nvSpPr>
          <p:cNvPr id="9" name="Foliennummernplatzhalter 8"/>
          <p:cNvSpPr>
            <a:spLocks noGrp="1"/>
          </p:cNvSpPr>
          <p:nvPr>
            <p:ph type="sldNum" sz="quarter" idx="12"/>
          </p:nvPr>
        </p:nvSpPr>
        <p:spPr/>
        <p:txBody>
          <a:bodyPr/>
          <a:lstStyle>
            <a:lvl1pPr>
              <a:defRPr/>
            </a:lvl1pPr>
          </a:lstStyle>
          <a:p>
            <a:fld id="{75D9BB35-130B-4E96-8112-F0CF32961588}" type="slidenum">
              <a:rPr lang="de-DE" altLang="de-DE"/>
              <a:pPr/>
              <a:t>‹Nr.›</a:t>
            </a:fld>
            <a:endParaRPr lang="de-DE" altLang="de-DE"/>
          </a:p>
        </p:txBody>
      </p:sp>
    </p:spTree>
    <p:extLst>
      <p:ext uri="{BB962C8B-B14F-4D97-AF65-F5344CB8AC3E}">
        <p14:creationId xmlns:p14="http://schemas.microsoft.com/office/powerpoint/2010/main" val="1660360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lvl1pPr>
              <a:defRPr/>
            </a:lvl1pPr>
          </a:lstStyle>
          <a:p>
            <a:endParaRPr lang="de-DE" altLang="de-DE"/>
          </a:p>
        </p:txBody>
      </p:sp>
      <p:sp>
        <p:nvSpPr>
          <p:cNvPr id="4" name="Fußzeilenplatzhalter 3"/>
          <p:cNvSpPr>
            <a:spLocks noGrp="1"/>
          </p:cNvSpPr>
          <p:nvPr>
            <p:ph type="ftr" sz="quarter" idx="11"/>
          </p:nvPr>
        </p:nvSpPr>
        <p:spPr/>
        <p:txBody>
          <a:bodyPr/>
          <a:lstStyle>
            <a:lvl1pPr>
              <a:defRPr/>
            </a:lvl1pPr>
          </a:lstStyle>
          <a:p>
            <a:endParaRPr lang="de-DE" altLang="de-DE"/>
          </a:p>
        </p:txBody>
      </p:sp>
      <p:sp>
        <p:nvSpPr>
          <p:cNvPr id="5" name="Foliennummernplatzhalter 4"/>
          <p:cNvSpPr>
            <a:spLocks noGrp="1"/>
          </p:cNvSpPr>
          <p:nvPr>
            <p:ph type="sldNum" sz="quarter" idx="12"/>
          </p:nvPr>
        </p:nvSpPr>
        <p:spPr/>
        <p:txBody>
          <a:bodyPr/>
          <a:lstStyle>
            <a:lvl1pPr>
              <a:defRPr/>
            </a:lvl1pPr>
          </a:lstStyle>
          <a:p>
            <a:fld id="{E1701A8C-2510-4607-8916-2A5C2B6D3B26}" type="slidenum">
              <a:rPr lang="de-DE" altLang="de-DE"/>
              <a:pPr/>
              <a:t>‹Nr.›</a:t>
            </a:fld>
            <a:endParaRPr lang="de-DE" altLang="de-DE"/>
          </a:p>
        </p:txBody>
      </p:sp>
    </p:spTree>
    <p:extLst>
      <p:ext uri="{BB962C8B-B14F-4D97-AF65-F5344CB8AC3E}">
        <p14:creationId xmlns:p14="http://schemas.microsoft.com/office/powerpoint/2010/main" val="2993687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ltLang="de-DE"/>
          </a:p>
        </p:txBody>
      </p:sp>
      <p:sp>
        <p:nvSpPr>
          <p:cNvPr id="3" name="Fußzeilenplatzhalter 2"/>
          <p:cNvSpPr>
            <a:spLocks noGrp="1"/>
          </p:cNvSpPr>
          <p:nvPr>
            <p:ph type="ftr" sz="quarter" idx="11"/>
          </p:nvPr>
        </p:nvSpPr>
        <p:spPr/>
        <p:txBody>
          <a:bodyPr/>
          <a:lstStyle>
            <a:lvl1pPr>
              <a:defRPr/>
            </a:lvl1pPr>
          </a:lstStyle>
          <a:p>
            <a:endParaRPr lang="de-DE" altLang="de-DE"/>
          </a:p>
        </p:txBody>
      </p:sp>
      <p:sp>
        <p:nvSpPr>
          <p:cNvPr id="4" name="Foliennummernplatzhalter 3"/>
          <p:cNvSpPr>
            <a:spLocks noGrp="1"/>
          </p:cNvSpPr>
          <p:nvPr>
            <p:ph type="sldNum" sz="quarter" idx="12"/>
          </p:nvPr>
        </p:nvSpPr>
        <p:spPr/>
        <p:txBody>
          <a:bodyPr/>
          <a:lstStyle>
            <a:lvl1pPr>
              <a:defRPr/>
            </a:lvl1pPr>
          </a:lstStyle>
          <a:p>
            <a:fld id="{D3C0F56E-93DF-4932-9E68-A5CE9C39CD19}" type="slidenum">
              <a:rPr lang="de-DE" altLang="de-DE"/>
              <a:pPr/>
              <a:t>‹Nr.›</a:t>
            </a:fld>
            <a:endParaRPr lang="de-DE" altLang="de-DE"/>
          </a:p>
        </p:txBody>
      </p:sp>
    </p:spTree>
    <p:extLst>
      <p:ext uri="{BB962C8B-B14F-4D97-AF65-F5344CB8AC3E}">
        <p14:creationId xmlns:p14="http://schemas.microsoft.com/office/powerpoint/2010/main" val="1920934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0B1A3742-7546-477E-9D76-429FE9D7EF0E}" type="slidenum">
              <a:rPr lang="de-DE" altLang="de-DE"/>
              <a:pPr/>
              <a:t>‹Nr.›</a:t>
            </a:fld>
            <a:endParaRPr lang="de-DE" altLang="de-DE"/>
          </a:p>
        </p:txBody>
      </p:sp>
    </p:spTree>
    <p:extLst>
      <p:ext uri="{BB962C8B-B14F-4D97-AF65-F5344CB8AC3E}">
        <p14:creationId xmlns:p14="http://schemas.microsoft.com/office/powerpoint/2010/main" val="928596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58E65DE8-6975-4D00-AE47-AE848D34308F}" type="slidenum">
              <a:rPr lang="de-DE" altLang="de-DE"/>
              <a:pPr/>
              <a:t>‹Nr.›</a:t>
            </a:fld>
            <a:endParaRPr lang="de-DE" altLang="de-DE"/>
          </a:p>
        </p:txBody>
      </p:sp>
    </p:spTree>
    <p:extLst>
      <p:ext uri="{BB962C8B-B14F-4D97-AF65-F5344CB8AC3E}">
        <p14:creationId xmlns:p14="http://schemas.microsoft.com/office/powerpoint/2010/main" val="544521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smtClean="0"/>
              <a:t>Klicken Sie, um das Titelformat zu bearbeiten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Klicken Sie, um die Formate des Vorlagentextes zu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de-DE" altLang="de-DE"/>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de-DE" altLang="de-DE"/>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7F6D3BF-55F6-4F07-98C0-3FE8B6693056}" type="slidenum">
              <a:rPr lang="de-DE" altLang="de-DE"/>
              <a:pPr/>
              <a:t>‹Nr.›</a:t>
            </a:fld>
            <a:endParaRPr lang="de-DE" alt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www.melimelune.com/instruction-civique-c17373610" TargetMode="External"/><Relationship Id="rId2" Type="http://schemas.openxmlformats.org/officeDocument/2006/relationships/hyperlink" Target="http://www.academie-en-ligne.fr/Ressources/5/IC04/AL5IC04GUPA0111-Guide.pdf" TargetMode="Externa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www.education.gouv.fr/pid25535/bulletin_officiel.html?cid_bo=90158" TargetMode="External"/><Relationship Id="rId2" Type="http://schemas.openxmlformats.org/officeDocument/2006/relationships/hyperlink" Target="http://www.education.gouv.fr/cid162/les-grands-principes.html" TargetMode="Externa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r>
              <a:rPr lang="de-DE" altLang="de-DE" sz="2800" b="1">
                <a:solidFill>
                  <a:schemeClr val="accent2"/>
                </a:solidFill>
                <a:effectLst>
                  <a:outerShdw blurRad="38100" dist="38100" dir="2700000" algn="tl">
                    <a:srgbClr val="C0C0C0"/>
                  </a:outerShdw>
                </a:effectLst>
                <a:latin typeface="Arial" charset="0"/>
              </a:rPr>
              <a:t>La République, </a:t>
            </a:r>
            <a:r>
              <a:rPr lang="de-DE" altLang="de-DE" sz="2800" b="1">
                <a:solidFill>
                  <a:schemeClr val="bg1"/>
                </a:solidFill>
                <a:effectLst>
                  <a:outerShdw blurRad="38100" dist="38100" dir="2700000" algn="tl">
                    <a:srgbClr val="C0C0C0"/>
                  </a:outerShdw>
                </a:effectLst>
                <a:latin typeface="Arial" charset="0"/>
              </a:rPr>
              <a:t>ses valeurs</a:t>
            </a:r>
            <a:r>
              <a:rPr lang="de-DE" altLang="de-DE" sz="28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charset="0"/>
              </a:rPr>
              <a:t> </a:t>
            </a:r>
            <a:r>
              <a:rPr lang="de-DE" altLang="de-DE" sz="2800" b="1">
                <a:solidFill>
                  <a:srgbClr val="FF0000"/>
                </a:solidFill>
                <a:effectLst>
                  <a:outerShdw blurRad="38100" dist="38100" dir="2700000" algn="tl">
                    <a:srgbClr val="C0C0C0"/>
                  </a:outerShdw>
                </a:effectLst>
                <a:latin typeface="Arial" charset="0"/>
              </a:rPr>
              <a:t>et son école</a:t>
            </a:r>
          </a:p>
        </p:txBody>
      </p:sp>
      <p:pic>
        <p:nvPicPr>
          <p:cNvPr id="2058" name="Picture 10" descr="C:\Dokumente und Einstellungen\user1\Eigene Dateien\Eigene Bilder\fot1olia_6608822_subscription_monthly_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752600"/>
            <a:ext cx="7258050" cy="4079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de-DE" altLang="de-DE">
                <a:solidFill>
                  <a:srgbClr val="FF0000"/>
                </a:solidFill>
              </a:rPr>
              <a:t>Réponse 2</a:t>
            </a:r>
          </a:p>
        </p:txBody>
      </p:sp>
      <p:sp>
        <p:nvSpPr>
          <p:cNvPr id="15365" name="Rectangle 5"/>
          <p:cNvSpPr>
            <a:spLocks noGrp="1" noChangeArrowheads="1"/>
          </p:cNvSpPr>
          <p:nvPr>
            <p:ph type="body" sz="half" idx="1"/>
          </p:nvPr>
        </p:nvSpPr>
        <p:spPr>
          <a:xfrm>
            <a:off x="685800" y="1676400"/>
            <a:ext cx="7924800" cy="4419600"/>
          </a:xfrm>
          <a:noFill/>
          <a:ln/>
        </p:spPr>
        <p:txBody>
          <a:bodyPr/>
          <a:lstStyle/>
          <a:p>
            <a:r>
              <a:rPr lang="de-DE" altLang="de-DE" sz="2000" b="1" i="1"/>
              <a:t>Là, tout de suite, un 19 juillet? OK... </a:t>
            </a:r>
          </a:p>
          <a:p>
            <a:pPr>
              <a:buFontTx/>
              <a:buNone/>
            </a:pPr>
            <a:r>
              <a:rPr lang="de-DE" altLang="de-DE" sz="2000" b="1"/>
              <a:t>     </a:t>
            </a:r>
            <a:r>
              <a:rPr lang="de-DE" altLang="de-DE" sz="2000" b="1" i="1"/>
              <a:t>Les valeurs de la république à l‘école pour moi c'est en premier lieu de s‘assurer de la mise en oeuvre de l’égalité homme femme. Les petits (8-10 ans) sont pétris de stéréotypes véhiculés par les dessins animés. Ils ne connaissent pas les formes féminines des noms de métiers jugés comme étant masculins (une policière, une auteure, une chirurgienne, une joueuse de rugby). La leçon d'Etude de la Langue (anciennement, Français) tourne systématiquement en débat sur, je cite, "ce que les femmes ne peuvent pas faire". Et c'est exactement ce genre de pensées restrictives qui empêchent les filles de considérer des carrières ambitieuses alors qu'elles en auraient les capacités.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de-DE" altLang="de-DE">
                <a:solidFill>
                  <a:srgbClr val="FF0000"/>
                </a:solidFill>
              </a:rPr>
              <a:t>Réponse 3</a:t>
            </a:r>
          </a:p>
        </p:txBody>
      </p:sp>
      <p:sp>
        <p:nvSpPr>
          <p:cNvPr id="16387" name="Rectangle 3"/>
          <p:cNvSpPr>
            <a:spLocks noGrp="1" noChangeArrowheads="1"/>
          </p:cNvSpPr>
          <p:nvPr>
            <p:ph type="body" sz="half" idx="1"/>
          </p:nvPr>
        </p:nvSpPr>
        <p:spPr>
          <a:xfrm>
            <a:off x="685800" y="1981200"/>
            <a:ext cx="7848600" cy="4114800"/>
          </a:xfrm>
        </p:spPr>
        <p:txBody>
          <a:bodyPr/>
          <a:lstStyle/>
          <a:p>
            <a:pPr>
              <a:buFontTx/>
              <a:buNone/>
            </a:pPr>
            <a:r>
              <a:rPr lang="de-DE" altLang="de-DE" sz="2800"/>
              <a:t>    </a:t>
            </a:r>
            <a:r>
              <a:rPr lang="de-DE" altLang="de-DE" sz="2800" i="1"/>
              <a:t>Les valeurs de la République se travaillent au quotidien au sein des différentes disciplines: par le biais du respect de la prise de parole, de l'écoute de l'autre, de l'estime de soi et des contraintes de la vie collective à respecter, par exemple... C'est apprendre à ne pas se moquer d'un camarade en difficulté au tableau et, au contraire, lui apporter son aide et trouver une solution ensemble, entre autres...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de-DE" altLang="de-DE">
                <a:solidFill>
                  <a:srgbClr val="FF0000"/>
                </a:solidFill>
              </a:rPr>
              <a:t>La parole est à vous !</a:t>
            </a:r>
          </a:p>
        </p:txBody>
      </p:sp>
      <p:sp>
        <p:nvSpPr>
          <p:cNvPr id="17411" name="Rectangle 3"/>
          <p:cNvSpPr>
            <a:spLocks noGrp="1" noChangeArrowheads="1"/>
          </p:cNvSpPr>
          <p:nvPr>
            <p:ph type="body" sz="half" idx="1"/>
          </p:nvPr>
        </p:nvSpPr>
        <p:spPr>
          <a:xfrm>
            <a:off x="685800" y="1981200"/>
            <a:ext cx="7696200" cy="4114800"/>
          </a:xfrm>
        </p:spPr>
        <p:txBody>
          <a:bodyPr/>
          <a:lstStyle/>
          <a:p>
            <a:pPr>
              <a:lnSpc>
                <a:spcPct val="90000"/>
              </a:lnSpc>
              <a:buFontTx/>
              <a:buNone/>
            </a:pPr>
            <a:r>
              <a:rPr lang="de-DE" altLang="de-DE" sz="2800"/>
              <a:t>   Que pensez-vous de ces quelques réponses ? Êtes-vous d‘accord avec ces enseignantes ?</a:t>
            </a:r>
          </a:p>
          <a:p>
            <a:pPr>
              <a:lnSpc>
                <a:spcPct val="90000"/>
              </a:lnSpc>
              <a:buFontTx/>
              <a:buNone/>
            </a:pPr>
            <a:endParaRPr lang="de-DE" altLang="de-DE" sz="2800"/>
          </a:p>
          <a:p>
            <a:pPr>
              <a:lnSpc>
                <a:spcPct val="90000"/>
              </a:lnSpc>
              <a:buFontTx/>
              <a:buNone/>
            </a:pPr>
            <a:r>
              <a:rPr lang="de-DE" altLang="de-DE" sz="2800"/>
              <a:t>   Quelles sont les valeurs de la République (Liberté, Egalité, Fraternité) à enseigner en priorité aux jeunes Fran</a:t>
            </a:r>
            <a:r>
              <a:rPr lang="de-DE" altLang="de-DE" sz="2800">
                <a:cs typeface="Times New Roman" charset="0"/>
              </a:rPr>
              <a:t>çais ?</a:t>
            </a:r>
          </a:p>
          <a:p>
            <a:pPr>
              <a:lnSpc>
                <a:spcPct val="90000"/>
              </a:lnSpc>
              <a:buFontTx/>
              <a:buNone/>
            </a:pPr>
            <a:endParaRPr lang="de-DE" altLang="de-DE" sz="2800">
              <a:cs typeface="Times New Roman" charset="0"/>
            </a:endParaRPr>
          </a:p>
          <a:p>
            <a:pPr>
              <a:lnSpc>
                <a:spcPct val="90000"/>
              </a:lnSpc>
              <a:buFontTx/>
              <a:buNone/>
            </a:pPr>
            <a:r>
              <a:rPr lang="de-DE" altLang="de-DE" sz="2800">
                <a:cs typeface="Times New Roman" charset="0"/>
              </a:rPr>
              <a:t>    Sous quelle forme ?Quelles propositions concrètes avez-vous ?</a:t>
            </a:r>
            <a:endParaRPr lang="de-DE" altLang="de-DE" sz="2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de-DE" altLang="de-DE">
                <a:solidFill>
                  <a:srgbClr val="FF0000"/>
                </a:solidFill>
              </a:rPr>
              <a:t>Les programmes officiels et ressources</a:t>
            </a:r>
          </a:p>
        </p:txBody>
      </p:sp>
      <p:sp>
        <p:nvSpPr>
          <p:cNvPr id="18435" name="Rectangle 3"/>
          <p:cNvSpPr>
            <a:spLocks noGrp="1" noChangeArrowheads="1"/>
          </p:cNvSpPr>
          <p:nvPr>
            <p:ph type="body" sz="half" idx="1"/>
          </p:nvPr>
        </p:nvSpPr>
        <p:spPr>
          <a:xfrm>
            <a:off x="685800" y="1981200"/>
            <a:ext cx="7848600" cy="4114800"/>
          </a:xfrm>
        </p:spPr>
        <p:txBody>
          <a:bodyPr/>
          <a:lstStyle/>
          <a:p>
            <a:endParaRPr lang="de-DE" altLang="de-DE" sz="2800"/>
          </a:p>
          <a:p>
            <a:r>
              <a:rPr lang="de-DE" altLang="de-DE" sz="2800">
                <a:hlinkClick r:id="rId2"/>
              </a:rPr>
              <a:t>http://www.academie-en-ligne.fr/Ressources/5/IC04/AL5IC04GUPA0111-Guide.pdf</a:t>
            </a:r>
            <a:endParaRPr lang="de-DE" altLang="de-DE" sz="2800"/>
          </a:p>
          <a:p>
            <a:r>
              <a:rPr lang="de-DE" altLang="de-DE" sz="2800">
                <a:hlinkClick r:id="rId3"/>
              </a:rPr>
              <a:t>http://www.melimelune.com/instruction-civique-c17373610</a:t>
            </a:r>
            <a:endParaRPr lang="de-DE" altLang="de-DE" sz="2800"/>
          </a:p>
          <a:p>
            <a:pPr>
              <a:buFontTx/>
              <a:buNone/>
            </a:pPr>
            <a:endParaRPr lang="de-DE" altLang="de-DE" sz="2800"/>
          </a:p>
          <a:p>
            <a:pPr>
              <a:buFontTx/>
              <a:buNone/>
            </a:pPr>
            <a:endParaRPr lang="de-DE" altLang="de-DE" sz="2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1" name="Picture 5" descr="C:\Dokumente und Einstellungen\user1\Eigene Dateien\Eigene Bilder\chartelaicite_2681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0"/>
            <a:ext cx="4294188" cy="6477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sz="half" idx="1"/>
          </p:nvPr>
        </p:nvSpPr>
        <p:spPr>
          <a:xfrm>
            <a:off x="685800" y="381000"/>
            <a:ext cx="7848600" cy="5715000"/>
          </a:xfrm>
        </p:spPr>
        <p:txBody>
          <a:bodyPr/>
          <a:lstStyle/>
          <a:p>
            <a:pPr>
              <a:buFontTx/>
              <a:buNone/>
            </a:pPr>
            <a:r>
              <a:rPr lang="de-DE" altLang="de-DE" sz="2800"/>
              <a:t>    </a:t>
            </a:r>
            <a:r>
              <a:rPr lang="de-DE" altLang="de-DE" sz="2800">
                <a:hlinkClick r:id="rId2"/>
              </a:rPr>
              <a:t>http://www.education.gouv.fr/cid162/les-grands-principes.html</a:t>
            </a:r>
            <a:endParaRPr lang="de-DE" altLang="de-DE" sz="2800"/>
          </a:p>
          <a:p>
            <a:pPr>
              <a:buFontTx/>
              <a:buNone/>
            </a:pPr>
            <a:endParaRPr lang="de-DE" altLang="de-DE" sz="2800"/>
          </a:p>
          <a:p>
            <a:pPr>
              <a:buFontTx/>
              <a:buNone/>
            </a:pPr>
            <a:r>
              <a:rPr lang="de-DE" altLang="de-DE" sz="2800">
                <a:hlinkClick r:id="rId3"/>
              </a:rPr>
              <a:t>http://www.education.gouv.fr/pid25535/bulletin_officiel.html?cid_bo=90158</a:t>
            </a:r>
            <a:endParaRPr lang="de-DE" altLang="de-DE" sz="2800"/>
          </a:p>
          <a:p>
            <a:pPr>
              <a:buFontTx/>
              <a:buNone/>
            </a:pPr>
            <a:endParaRPr lang="de-DE" altLang="de-DE" sz="2800"/>
          </a:p>
          <a:p>
            <a:pPr>
              <a:buFontTx/>
              <a:buNone/>
            </a:pPr>
            <a:endParaRPr lang="de-DE" altLang="de-DE" sz="28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clipArt" sz="half" idx="2"/>
          </p:nvPr>
        </p:nvSpPr>
        <p:spPr>
          <a:xfrm>
            <a:off x="762000" y="381000"/>
            <a:ext cx="7696200" cy="5715000"/>
          </a:xfrm>
        </p:spPr>
      </p:sp>
      <p:pic>
        <p:nvPicPr>
          <p:cNvPr id="21509" name="Picture 5" descr="C:\Dokumente und Einstellungen\user1\Eigene Dateien\Eigene Bilder\130910-charte-laicite-delig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300" y="457200"/>
            <a:ext cx="6286500" cy="6286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4" name="Picture 6" descr="C:\Dokumente und Einstellungen\user1\Eigene Dateien\Eigene Bilder\16050744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914400"/>
            <a:ext cx="5019675" cy="5029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7" name="Picture 5" descr="C:\Dokumente und Einstellungen\user1\Eigene Dateien\Eigene Bilder\ob_a85998_1250-portail-la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3400"/>
            <a:ext cx="4114800" cy="3086100"/>
          </a:xfrm>
          <a:prstGeom prst="rect">
            <a:avLst/>
          </a:prstGeom>
          <a:noFill/>
          <a:extLst>
            <a:ext uri="{909E8E84-426E-40DD-AFC4-6F175D3DCCD1}">
              <a14:hiddenFill xmlns:a14="http://schemas.microsoft.com/office/drawing/2010/main">
                <a:solidFill>
                  <a:srgbClr val="FFFFFF"/>
                </a:solidFill>
              </a14:hiddenFill>
            </a:ext>
          </a:extLst>
        </p:spPr>
      </p:pic>
      <p:pic>
        <p:nvPicPr>
          <p:cNvPr id="23558" name="Picture 6" descr="C:\Dokumente und Einstellungen\user1\Eigene Dateien\Eigene Bilder\laicite-a-lecol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200400"/>
            <a:ext cx="4419600" cy="29892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sz="half" idx="1"/>
          </p:nvPr>
        </p:nvSpPr>
        <p:spPr>
          <a:xfrm>
            <a:off x="685800" y="533400"/>
            <a:ext cx="7772400" cy="5562600"/>
          </a:xfrm>
        </p:spPr>
        <p:txBody>
          <a:bodyPr/>
          <a:lstStyle/>
          <a:p>
            <a:pPr>
              <a:buFontTx/>
              <a:buNone/>
            </a:pPr>
            <a:endParaRPr lang="de-DE" altLang="de-DE">
              <a:solidFill>
                <a:srgbClr val="FF0000"/>
              </a:solidFill>
            </a:endParaRPr>
          </a:p>
        </p:txBody>
      </p:sp>
      <p:sp>
        <p:nvSpPr>
          <p:cNvPr id="25605" name="WordArt 5"/>
          <p:cNvSpPr>
            <a:spLocks noChangeArrowheads="1" noChangeShapeType="1" noTextEdit="1"/>
          </p:cNvSpPr>
          <p:nvPr/>
        </p:nvSpPr>
        <p:spPr bwMode="auto">
          <a:xfrm>
            <a:off x="1295400" y="914400"/>
            <a:ext cx="6829425" cy="1457325"/>
          </a:xfrm>
          <a:prstGeom prst="rect">
            <a:avLst/>
          </a:prstGeom>
          <a:extLst>
            <a:ext uri="{AF507438-7753-43E0-B8FC-AC1667EBCBE1}">
              <a14:hiddenEffects xmlns:a14="http://schemas.microsoft.com/office/drawing/2010/main">
                <a:effectLst/>
              </a14:hiddenEffects>
            </a:ext>
          </a:extLst>
        </p:spPr>
        <p:txBody>
          <a:bodyPr wrap="none" fromWordArt="1">
            <a:prstTxWarp prst="textSlantUp">
              <a:avLst>
                <a:gd name="adj" fmla="val 55556"/>
              </a:avLst>
            </a:prstTxWarp>
          </a:bodyPr>
          <a:lstStyle/>
          <a:p>
            <a:pPr algn="ctr"/>
            <a:r>
              <a:rPr lang="de-DE" sz="3600" kern="10">
                <a:ln w="9525">
                  <a:solidFill>
                    <a:srgbClr val="000000"/>
                  </a:solidFill>
                  <a:round/>
                  <a:headEnd/>
                  <a:tailEnd/>
                </a:ln>
                <a:solidFill>
                  <a:srgbClr val="000000"/>
                </a:solidFill>
                <a:latin typeface="Arial Black"/>
              </a:rPr>
              <a:t>Merci pour votre attention !</a:t>
            </a:r>
          </a:p>
        </p:txBody>
      </p:sp>
      <p:pic>
        <p:nvPicPr>
          <p:cNvPr id="25606" name="Picture 6" descr="C:\Dokumente und Einstellungen\user1\Eigene Dateien\Eigene Bilder\c2019est-quoi-la-laicite.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443163"/>
            <a:ext cx="4495800" cy="3232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C:\Dokumente und Einstellungen\user1\Eigene Dateien\Eigene Bilder\2015_mobilisation_Ecole_1200x627px_385337.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0" y="1585913"/>
            <a:ext cx="7048500" cy="36861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sz="half" idx="1"/>
          </p:nvPr>
        </p:nvSpPr>
        <p:spPr>
          <a:xfrm>
            <a:off x="685800" y="685800"/>
            <a:ext cx="7924800" cy="5410200"/>
          </a:xfrm>
        </p:spPr>
        <p:txBody>
          <a:bodyPr/>
          <a:lstStyle/>
          <a:p>
            <a:pPr>
              <a:buFontTx/>
              <a:buNone/>
            </a:pPr>
            <a:r>
              <a:rPr lang="de-DE" altLang="de-DE" sz="2400" b="1" i="1"/>
              <a:t>„Oui, mais... Quelles valeurs de la République enseigne-t-on à l‘école de nos jours en France ?“</a:t>
            </a:r>
          </a:p>
          <a:p>
            <a:pPr>
              <a:buFontTx/>
              <a:buNone/>
            </a:pPr>
            <a:endParaRPr lang="de-DE" altLang="de-DE" sz="2400" b="1" i="1"/>
          </a:p>
          <a:p>
            <a:pPr>
              <a:buFontTx/>
              <a:buNone/>
            </a:pPr>
            <a:endParaRPr lang="de-DE" altLang="de-DE" sz="2400" b="1" i="1"/>
          </a:p>
          <a:p>
            <a:pPr>
              <a:buFontTx/>
              <a:buNone/>
            </a:pPr>
            <a:endParaRPr lang="de-DE" altLang="de-DE" sz="2400" b="1" i="1"/>
          </a:p>
          <a:p>
            <a:pPr>
              <a:buFontTx/>
              <a:buNone/>
            </a:pPr>
            <a:endParaRPr lang="de-DE" altLang="de-DE" sz="2400" b="1" i="1"/>
          </a:p>
        </p:txBody>
      </p:sp>
      <p:pic>
        <p:nvPicPr>
          <p:cNvPr id="8198" name="Picture 6" descr="C:\Dokumente und Einstellungen\user1\Eigene Dateien\Eigene Bilder\Question-Peop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1828800"/>
            <a:ext cx="4648200" cy="43259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a:off x="685800" y="762000"/>
            <a:ext cx="7772400" cy="5334000"/>
          </a:xfrm>
        </p:spPr>
        <p:txBody>
          <a:bodyPr/>
          <a:lstStyle/>
          <a:p>
            <a:pPr>
              <a:buFontTx/>
              <a:buNone/>
            </a:pPr>
            <a:r>
              <a:rPr lang="de-DE" altLang="de-DE" sz="2800" u="sng">
                <a:solidFill>
                  <a:srgbClr val="3333FF"/>
                </a:solidFill>
                <a:effectLst>
                  <a:outerShdw blurRad="38100" dist="38100" dir="2700000" algn="tl">
                    <a:srgbClr val="C0C0C0"/>
                  </a:outerShdw>
                </a:effectLst>
              </a:rPr>
              <a:t>Avant de chercher à répondre à cette question... Voici une petite anecdocte</a:t>
            </a:r>
            <a:r>
              <a:rPr lang="de-DE" altLang="de-DE" sz="2800">
                <a:solidFill>
                  <a:srgbClr val="3333FF"/>
                </a:solidFill>
                <a:effectLst>
                  <a:outerShdw blurRad="38100" dist="38100" dir="2700000" algn="tl">
                    <a:srgbClr val="C0C0C0"/>
                  </a:outerShdw>
                </a:effectLst>
              </a:rPr>
              <a:t> :</a:t>
            </a:r>
            <a:endParaRPr lang="de-DE" altLang="de-DE" sz="2800" u="sng">
              <a:solidFill>
                <a:srgbClr val="3333FF"/>
              </a:solidFill>
              <a:effectLst>
                <a:outerShdw blurRad="38100" dist="38100" dir="2700000" algn="tl">
                  <a:srgbClr val="C0C0C0"/>
                </a:outerShdw>
              </a:effectLst>
            </a:endParaRPr>
          </a:p>
          <a:p>
            <a:pPr>
              <a:buFontTx/>
              <a:buNone/>
            </a:pPr>
            <a:endParaRPr lang="de-DE" altLang="de-DE" sz="2000" i="1">
              <a:solidFill>
                <a:schemeClr val="tx2"/>
              </a:solidFill>
            </a:endParaRPr>
          </a:p>
          <a:p>
            <a:pPr>
              <a:buFontTx/>
              <a:buNone/>
            </a:pPr>
            <a:r>
              <a:rPr lang="de-DE" altLang="de-DE" sz="2000" b="1" i="1">
                <a:solidFill>
                  <a:schemeClr val="tx2"/>
                </a:solidFill>
              </a:rPr>
              <a:t>     </a:t>
            </a:r>
            <a:r>
              <a:rPr lang="de-DE" altLang="de-DE" sz="2000" b="1" i="1">
                <a:solidFill>
                  <a:schemeClr val="tx2"/>
                </a:solidFill>
                <a:latin typeface="Arial" charset="0"/>
              </a:rPr>
              <a:t>Une famille fran</a:t>
            </a:r>
            <a:r>
              <a:rPr lang="de-DE" altLang="de-DE" sz="2000" b="1" i="1">
                <a:solidFill>
                  <a:schemeClr val="tx2"/>
                </a:solidFill>
                <a:latin typeface="Arial" charset="0"/>
                <a:cs typeface="Times New Roman" charset="0"/>
              </a:rPr>
              <a:t>çaise arrivant en Bavière va inscrire ses enfants à      l‘école du village.</a:t>
            </a:r>
          </a:p>
          <a:p>
            <a:pPr>
              <a:buFontTx/>
              <a:buNone/>
            </a:pPr>
            <a:r>
              <a:rPr lang="de-DE" altLang="de-DE" sz="2000" b="1" i="1">
                <a:solidFill>
                  <a:schemeClr val="tx2"/>
                </a:solidFill>
                <a:latin typeface="Arial" charset="0"/>
                <a:cs typeface="Times New Roman" charset="0"/>
              </a:rPr>
              <a:t>     Arrivés dans le hall d‘accueil de l‘établissement scolaire, la mère dit soudain „Mais nous sommes dans une école privée ! Je croyais pourtant que nous avions pris rendez-vous à l‘école publique... „</a:t>
            </a:r>
          </a:p>
          <a:p>
            <a:pPr>
              <a:buFontTx/>
              <a:buNone/>
            </a:pPr>
            <a:r>
              <a:rPr lang="de-DE" altLang="de-DE" sz="2000" b="1" i="1">
                <a:solidFill>
                  <a:schemeClr val="tx2"/>
                </a:solidFill>
                <a:latin typeface="Arial" charset="0"/>
                <a:cs typeface="Times New Roman" charset="0"/>
              </a:rPr>
              <a:t>     La directrice qui l‘a accueillie, lui répond : „ Non Madame, nous sommes bien dans une école de l‘Etat de Bavière“.</a:t>
            </a:r>
          </a:p>
          <a:p>
            <a:pPr>
              <a:buFontTx/>
              <a:buNone/>
            </a:pPr>
            <a:endParaRPr lang="de-DE" altLang="de-DE" sz="2000" b="1" i="1">
              <a:solidFill>
                <a:schemeClr val="tx2"/>
              </a:solidFill>
              <a:latin typeface="Arial" charset="0"/>
              <a:cs typeface="Times New Roman" charset="0"/>
            </a:endParaRPr>
          </a:p>
          <a:p>
            <a:pPr>
              <a:buFontTx/>
              <a:buNone/>
            </a:pPr>
            <a:r>
              <a:rPr lang="de-DE" altLang="de-DE" sz="2000" b="1" i="1">
                <a:solidFill>
                  <a:schemeClr val="tx2"/>
                </a:solidFill>
                <a:latin typeface="Arial" charset="0"/>
                <a:cs typeface="Times New Roman" charset="0"/>
              </a:rPr>
              <a:t>     La mère reste pourtant persuadée que ce n‘est pas possible... Pourquoi ?   </a:t>
            </a:r>
            <a:endParaRPr lang="de-DE" altLang="de-DE" sz="2000" b="1" i="1">
              <a:solidFill>
                <a:schemeClr val="tx2"/>
              </a:solidFill>
              <a:latin typeface="Arial" charset="0"/>
            </a:endParaRPr>
          </a:p>
        </p:txBody>
      </p:sp>
      <p:pic>
        <p:nvPicPr>
          <p:cNvPr id="9221" name="Picture 5" descr="C:\Dokumente und Einstellungen\user1\Eigene Dateien\Eigene Bilder\xigKokxjT.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5486400"/>
            <a:ext cx="579438" cy="76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Rectangle 6"/>
          <p:cNvSpPr>
            <a:spLocks noGrp="1" noChangeArrowheads="1"/>
          </p:cNvSpPr>
          <p:nvPr>
            <p:ph type="body" sz="half" idx="1"/>
          </p:nvPr>
        </p:nvSpPr>
        <p:spPr>
          <a:xfrm>
            <a:off x="685800" y="762000"/>
            <a:ext cx="7772400" cy="5334000"/>
          </a:xfrm>
          <a:noFill/>
          <a:ln/>
        </p:spPr>
        <p:txBody>
          <a:bodyPr/>
          <a:lstStyle/>
          <a:p>
            <a:r>
              <a:rPr lang="de-DE" altLang="de-DE" sz="2400">
                <a:latin typeface="Arial" charset="0"/>
              </a:rPr>
              <a:t>Le système d'enseignement français est fondé sur de grands principes, certains inspirés de la Révolution de 1789, de lois votées entre 1881 et 1889 et sous les IVe et Ve Républiques ainsi que de la Constitution du 4 octobre 1958 : "l'organisation de l'enseignement public obligatoire gratuit et laïque à tous les degrés est un devoir de l'État ".</a:t>
            </a:r>
          </a:p>
          <a:p>
            <a:pPr>
              <a:buFontTx/>
              <a:buNone/>
            </a:pPr>
            <a:r>
              <a:rPr lang="de-DE" altLang="de-DE" sz="2400">
                <a:solidFill>
                  <a:schemeClr val="accent2"/>
                </a:solidFill>
                <a:latin typeface="Arial" charset="0"/>
              </a:rPr>
              <a:t>    - la liberté d‘enseignement</a:t>
            </a:r>
          </a:p>
          <a:p>
            <a:pPr>
              <a:buFontTx/>
              <a:buNone/>
            </a:pPr>
            <a:r>
              <a:rPr lang="de-DE" altLang="de-DE" sz="2400">
                <a:solidFill>
                  <a:schemeClr val="accent2"/>
                </a:solidFill>
                <a:latin typeface="Arial" charset="0"/>
              </a:rPr>
              <a:t>    - sa gratuité</a:t>
            </a:r>
          </a:p>
          <a:p>
            <a:pPr>
              <a:buFontTx/>
              <a:buNone/>
            </a:pPr>
            <a:r>
              <a:rPr lang="de-DE" altLang="de-DE" sz="2400">
                <a:solidFill>
                  <a:schemeClr val="accent2"/>
                </a:solidFill>
                <a:latin typeface="Arial" charset="0"/>
              </a:rPr>
              <a:t>    - sa neutralité</a:t>
            </a:r>
          </a:p>
          <a:p>
            <a:pPr>
              <a:buFontTx/>
              <a:buNone/>
            </a:pPr>
            <a:r>
              <a:rPr lang="de-DE" altLang="de-DE" sz="2400">
                <a:solidFill>
                  <a:schemeClr val="accent2"/>
                </a:solidFill>
                <a:latin typeface="Arial" charset="0"/>
              </a:rPr>
              <a:t>    - sa la</a:t>
            </a:r>
            <a:r>
              <a:rPr lang="de-DE" altLang="de-DE" sz="2400">
                <a:solidFill>
                  <a:schemeClr val="accent2"/>
                </a:solidFill>
                <a:latin typeface="Arial" charset="0"/>
                <a:cs typeface="Times New Roman" charset="0"/>
              </a:rPr>
              <a:t>ïcité</a:t>
            </a:r>
            <a:endParaRPr lang="de-DE" altLang="de-DE" sz="2400">
              <a:solidFill>
                <a:schemeClr val="accent2"/>
              </a:solidFill>
              <a:latin typeface="Arial" charset="0"/>
            </a:endParaRPr>
          </a:p>
          <a:p>
            <a:pPr>
              <a:buFontTx/>
              <a:buNone/>
            </a:pPr>
            <a:r>
              <a:rPr lang="de-DE" altLang="de-DE" sz="2400">
                <a:solidFill>
                  <a:schemeClr val="accent2"/>
                </a:solidFill>
                <a:latin typeface="Arial" charset="0"/>
              </a:rPr>
              <a:t>    - l'obligation scolaire</a:t>
            </a:r>
          </a:p>
          <a:p>
            <a:pPr>
              <a:buFontTx/>
              <a:buNone/>
            </a:pPr>
            <a:endParaRPr lang="de-DE" altLang="de-DE" sz="2400">
              <a:solidFill>
                <a:schemeClr val="accent2"/>
              </a:solidFill>
              <a:latin typeface="Arial"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Rectangle 6"/>
          <p:cNvSpPr>
            <a:spLocks noGrp="1" noChangeArrowheads="1"/>
          </p:cNvSpPr>
          <p:nvPr>
            <p:ph type="body" sz="half" idx="1"/>
          </p:nvPr>
        </p:nvSpPr>
        <p:spPr>
          <a:xfrm>
            <a:off x="685800" y="762000"/>
            <a:ext cx="7772400" cy="5334000"/>
          </a:xfrm>
          <a:noFill/>
          <a:ln/>
        </p:spPr>
        <p:txBody>
          <a:bodyPr/>
          <a:lstStyle/>
          <a:p>
            <a:pPr>
              <a:lnSpc>
                <a:spcPct val="90000"/>
              </a:lnSpc>
              <a:buFontTx/>
              <a:buNone/>
            </a:pPr>
            <a:r>
              <a:rPr lang="de-DE" altLang="de-DE" sz="2400">
                <a:latin typeface="Arial" charset="0"/>
              </a:rPr>
              <a:t>    En France, </a:t>
            </a:r>
            <a:r>
              <a:rPr lang="de-DE" altLang="de-DE" sz="2400" b="1">
                <a:solidFill>
                  <a:srgbClr val="FF0000"/>
                </a:solidFill>
                <a:latin typeface="Arial" charset="0"/>
              </a:rPr>
              <a:t>le service public d'enseignement</a:t>
            </a:r>
          </a:p>
          <a:p>
            <a:pPr>
              <a:lnSpc>
                <a:spcPct val="90000"/>
              </a:lnSpc>
              <a:buFontTx/>
              <a:buNone/>
            </a:pPr>
            <a:r>
              <a:rPr lang="de-DE" altLang="de-DE" sz="2400" b="1">
                <a:solidFill>
                  <a:srgbClr val="FF0000"/>
                </a:solidFill>
                <a:latin typeface="Arial" charset="0"/>
              </a:rPr>
              <a:t>    coexiste avec des établissements privés</a:t>
            </a:r>
            <a:r>
              <a:rPr lang="de-DE" altLang="de-DE" sz="2400">
                <a:latin typeface="Arial" charset="0"/>
              </a:rPr>
              <a:t>, soumis au  contrôle de l'État et pouvant bénéficier de son aide (en contrepartie d'un contrat signé avec l'État).</a:t>
            </a:r>
          </a:p>
          <a:p>
            <a:pPr>
              <a:lnSpc>
                <a:spcPct val="90000"/>
              </a:lnSpc>
              <a:buFontTx/>
              <a:buNone/>
            </a:pPr>
            <a:r>
              <a:rPr lang="de-DE" altLang="de-DE" sz="2400" b="1">
                <a:solidFill>
                  <a:srgbClr val="FF0000"/>
                </a:solidFill>
                <a:latin typeface="Arial" charset="0"/>
              </a:rPr>
              <a:t>    La liberté d'organiser et de dispenser un enseignement est une manifestation de la liberté d'expression</a:t>
            </a:r>
            <a:r>
              <a:rPr lang="de-DE" altLang="de-DE" sz="2400">
                <a:latin typeface="Arial" charset="0"/>
              </a:rPr>
              <a:t> : elle est définie par la "loi Debré" n°59-1557 du 31 décembre 1959 sur la liberté de l'enseignement et les rapports avec l'enseignement privé.</a:t>
            </a:r>
          </a:p>
          <a:p>
            <a:pPr>
              <a:lnSpc>
                <a:spcPct val="90000"/>
              </a:lnSpc>
              <a:buFontTx/>
              <a:buNone/>
            </a:pPr>
            <a:r>
              <a:rPr lang="de-DE" altLang="de-DE" sz="2400">
                <a:latin typeface="Arial" charset="0"/>
              </a:rPr>
              <a:t>    Cependant l'État est le seul habilité à délivrer diplômes et grades universitaires : les diplômes délivrés par les écoles privées n'ont pas de valeur officielle sauf s'ils sont reconnus par l'État.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Rectangle 6"/>
          <p:cNvSpPr>
            <a:spLocks noGrp="1" noChangeArrowheads="1"/>
          </p:cNvSpPr>
          <p:nvPr>
            <p:ph type="body" sz="half" idx="1"/>
          </p:nvPr>
        </p:nvSpPr>
        <p:spPr>
          <a:xfrm>
            <a:off x="685800" y="685800"/>
            <a:ext cx="7696200" cy="5410200"/>
          </a:xfrm>
          <a:noFill/>
          <a:ln/>
        </p:spPr>
        <p:txBody>
          <a:bodyPr/>
          <a:lstStyle/>
          <a:p>
            <a:pPr>
              <a:buFontTx/>
              <a:buNone/>
            </a:pPr>
            <a:r>
              <a:rPr lang="de-DE" altLang="de-DE" sz="2000" b="1">
                <a:solidFill>
                  <a:srgbClr val="FF0000"/>
                </a:solidFill>
                <a:latin typeface="Arial" charset="0"/>
              </a:rPr>
              <a:t>La laïcité</a:t>
            </a:r>
          </a:p>
          <a:p>
            <a:pPr>
              <a:buFontTx/>
              <a:buNone/>
            </a:pPr>
            <a:r>
              <a:rPr lang="de-DE" altLang="de-DE" sz="2000">
                <a:latin typeface="Arial" charset="0"/>
              </a:rPr>
              <a:t>Le principe de laïcité en matière religieuse est au fondement du système éducatif français depuis la fin du XIXe siècle. L'enseignement public est laïque depuis les lois du 28 mars 1882 et du 30 octobre 1886. Elles instaurent l'obligation d'instruction et la laïcité des personnels et des programmes. L'importance de la laïcité dans les valeurs scolaires républicaines a été accentuée par la loi du 9 décembre 1905 instaurant la laïcité de l'État.</a:t>
            </a:r>
          </a:p>
          <a:p>
            <a:pPr>
              <a:buFontTx/>
              <a:buNone/>
            </a:pPr>
            <a:r>
              <a:rPr lang="de-DE" altLang="de-DE" sz="2000">
                <a:latin typeface="Arial" charset="0"/>
              </a:rPr>
              <a:t>Le respect des croyances des élèves et de leurs parents implique</a:t>
            </a:r>
          </a:p>
          <a:p>
            <a:r>
              <a:rPr lang="de-DE" altLang="de-DE" sz="2000">
                <a:latin typeface="Arial" charset="0"/>
              </a:rPr>
              <a:t>l'absence d'instruction religieuse dans les programmes</a:t>
            </a:r>
          </a:p>
          <a:p>
            <a:r>
              <a:rPr lang="de-DE" altLang="de-DE" sz="2000">
                <a:latin typeface="Arial" charset="0"/>
              </a:rPr>
              <a:t>la laïcité du personnel</a:t>
            </a:r>
          </a:p>
          <a:p>
            <a:r>
              <a:rPr lang="de-DE" altLang="de-DE" sz="2000">
                <a:latin typeface="Arial" charset="0"/>
              </a:rPr>
              <a:t>l'interdiction du prosélytisme</a:t>
            </a:r>
          </a:p>
          <a:p>
            <a:pPr>
              <a:buFontTx/>
              <a:buNone/>
            </a:pPr>
            <a:r>
              <a:rPr lang="de-DE" altLang="de-DE" sz="2000">
                <a:latin typeface="Arial" charset="0"/>
              </a:rPr>
              <a:t>La liberté religieuse a conduit à instituer une journée libre par semaine laissant du temps pour l'enseignement religieux en dehors de l'école.</a:t>
            </a:r>
          </a:p>
          <a:p>
            <a:pPr>
              <a:buFontTx/>
              <a:buNone/>
            </a:pPr>
            <a:endParaRPr lang="de-DE" altLang="de-DE" sz="2000">
              <a:latin typeface="Arial"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de-DE" altLang="de-DE" sz="2400">
                <a:solidFill>
                  <a:srgbClr val="FF0000"/>
                </a:solidFill>
                <a:latin typeface="Arial" charset="0"/>
              </a:rPr>
              <a:t>Question posée à des enseignantes de l‘école élémentaire </a:t>
            </a:r>
          </a:p>
        </p:txBody>
      </p:sp>
      <p:sp>
        <p:nvSpPr>
          <p:cNvPr id="13317" name="Rectangle 5"/>
          <p:cNvSpPr>
            <a:spLocks noGrp="1" noChangeArrowheads="1"/>
          </p:cNvSpPr>
          <p:nvPr>
            <p:ph type="body" sz="half" idx="1"/>
          </p:nvPr>
        </p:nvSpPr>
        <p:spPr>
          <a:xfrm>
            <a:off x="685800" y="1981200"/>
            <a:ext cx="8001000" cy="4114800"/>
          </a:xfrm>
          <a:noFill/>
          <a:ln/>
        </p:spPr>
        <p:txBody>
          <a:bodyPr/>
          <a:lstStyle/>
          <a:p>
            <a:endParaRPr lang="de-DE" altLang="de-DE" sz="2800" i="1"/>
          </a:p>
          <a:p>
            <a:endParaRPr lang="de-DE" altLang="de-DE" sz="2800" i="1"/>
          </a:p>
          <a:p>
            <a:r>
              <a:rPr lang="de-DE" altLang="de-DE" sz="2800" i="1"/>
              <a:t>Qu'est-ce qu'enseigner les valeurs de la République à l'école pour vous ? Que disent les programmes officiels ? Quelle est votre opinion personnelle ?</a:t>
            </a:r>
          </a:p>
          <a:p>
            <a:pPr>
              <a:buFontTx/>
              <a:buNone/>
            </a:pPr>
            <a:r>
              <a:rPr lang="de-DE" altLang="de-DE" sz="2800" i="1"/>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de-DE" altLang="de-DE">
                <a:solidFill>
                  <a:srgbClr val="FF0000"/>
                </a:solidFill>
              </a:rPr>
              <a:t>Réponse 1</a:t>
            </a:r>
          </a:p>
        </p:txBody>
      </p:sp>
      <p:sp>
        <p:nvSpPr>
          <p:cNvPr id="14339" name="Rectangle 3"/>
          <p:cNvSpPr>
            <a:spLocks noGrp="1" noChangeArrowheads="1"/>
          </p:cNvSpPr>
          <p:nvPr>
            <p:ph type="body" sz="half" idx="1"/>
          </p:nvPr>
        </p:nvSpPr>
        <p:spPr/>
        <p:txBody>
          <a:bodyPr/>
          <a:lstStyle/>
          <a:p>
            <a:pPr>
              <a:buFontTx/>
              <a:buNone/>
            </a:pPr>
            <a:endParaRPr lang="de-DE" altLang="de-DE" sz="2800" i="1"/>
          </a:p>
          <a:p>
            <a:pPr>
              <a:buFontTx/>
              <a:buNone/>
            </a:pPr>
            <a:endParaRPr lang="de-DE" altLang="de-DE" sz="2800" i="1"/>
          </a:p>
          <a:p>
            <a:pPr>
              <a:buFontTx/>
              <a:buNone/>
            </a:pPr>
            <a:r>
              <a:rPr lang="de-DE" altLang="de-DE" sz="2800" i="1"/>
              <a:t>„Rôôô, encore du travail... !!!! Je vais essayer d'y réfléchir... „</a:t>
            </a:r>
          </a:p>
        </p:txBody>
      </p:sp>
      <p:pic>
        <p:nvPicPr>
          <p:cNvPr id="14342" name="Picture 6" descr="C:\Dokumente und Einstellungen\user1\Eigene Dateien\Eigene Bilder\etonnement.gif"/>
          <p:cNvPicPr>
            <a:picLocks noChangeAspect="1" noChangeArrowheads="1" noCrop="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648200" y="2620963"/>
            <a:ext cx="3810000" cy="28336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theme/theme1.xml><?xml version="1.0" encoding="utf-8"?>
<a:theme xmlns:a="http://schemas.openxmlformats.org/drawingml/2006/main" name="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743</Words>
  <Application>Microsoft Office PowerPoint</Application>
  <PresentationFormat>Bildschirmpräsentation (4:3)</PresentationFormat>
  <Paragraphs>58</Paragraphs>
  <Slides>19</Slides>
  <Notes>1</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19</vt:i4>
      </vt:variant>
    </vt:vector>
  </HeadingPairs>
  <TitlesOfParts>
    <vt:vector size="22" baseType="lpstr">
      <vt:lpstr>Times New Roman</vt:lpstr>
      <vt:lpstr>Arial</vt:lpstr>
      <vt:lpstr>Standarddesign</vt:lpstr>
      <vt:lpstr>La République, ses valeurs et son école</vt:lpstr>
      <vt:lpstr>PowerPoint-Präsentation</vt:lpstr>
      <vt:lpstr>PowerPoint-Präsentation</vt:lpstr>
      <vt:lpstr>PowerPoint-Präsentation</vt:lpstr>
      <vt:lpstr>PowerPoint-Präsentation</vt:lpstr>
      <vt:lpstr>PowerPoint-Präsentation</vt:lpstr>
      <vt:lpstr>PowerPoint-Präsentation</vt:lpstr>
      <vt:lpstr>Question posée à des enseignantes de l‘école élémentaire </vt:lpstr>
      <vt:lpstr>Réponse 1</vt:lpstr>
      <vt:lpstr>Réponse 2</vt:lpstr>
      <vt:lpstr>Réponse 3</vt:lpstr>
      <vt:lpstr>La parole est à vous !</vt:lpstr>
      <vt:lpstr>Les programmes officiels et ressources</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République, ses valeurs et son école</dc:title>
  <dc:creator>SEA</dc:creator>
  <cp:lastModifiedBy>pc</cp:lastModifiedBy>
  <cp:revision>40</cp:revision>
  <dcterms:created xsi:type="dcterms:W3CDTF">2015-07-19T15:32:08Z</dcterms:created>
  <dcterms:modified xsi:type="dcterms:W3CDTF">2015-07-24T05:55:26Z</dcterms:modified>
</cp:coreProperties>
</file>