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75" r:id="rId4"/>
    <p:sldId id="259" r:id="rId5"/>
    <p:sldId id="260" r:id="rId6"/>
    <p:sldId id="257" r:id="rId7"/>
    <p:sldId id="261" r:id="rId8"/>
    <p:sldId id="262" r:id="rId9"/>
    <p:sldId id="263" r:id="rId10"/>
    <p:sldId id="266" r:id="rId11"/>
    <p:sldId id="264" r:id="rId12"/>
    <p:sldId id="265" r:id="rId13"/>
    <p:sldId id="267" r:id="rId14"/>
    <p:sldId id="268" r:id="rId15"/>
    <p:sldId id="269" r:id="rId16"/>
    <p:sldId id="276" r:id="rId17"/>
    <p:sldId id="270" r:id="rId18"/>
    <p:sldId id="271" r:id="rId19"/>
    <p:sldId id="277" r:id="rId20"/>
    <p:sldId id="278" r:id="rId21"/>
    <p:sldId id="272" r:id="rId22"/>
    <p:sldId id="273"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08E0339F-3902-4A2D-A856-2E966CFD7872}">
          <p14:sldIdLst>
            <p14:sldId id="256"/>
            <p14:sldId id="258"/>
            <p14:sldId id="275"/>
          </p14:sldIdLst>
        </p14:section>
        <p14:section name="Abschnitt ohne Titel" id="{4312A674-115A-47F5-92A1-7CB845C16EC8}">
          <p14:sldIdLst/>
        </p14:section>
        <p14:section name="Abschnitt ohne Titel" id="{913D42ED-BBCF-4145-8B02-723E8DA5AE6B}">
          <p14:sldIdLst/>
        </p14:section>
        <p14:section name="Abschnitt ohne Titel" id="{F7176E94-0049-495A-9A02-4E661B6FE3FD}">
          <p14:sldIdLst>
            <p14:sldId id="259"/>
            <p14:sldId id="260"/>
            <p14:sldId id="257"/>
            <p14:sldId id="261"/>
            <p14:sldId id="262"/>
            <p14:sldId id="263"/>
            <p14:sldId id="266"/>
            <p14:sldId id="264"/>
          </p14:sldIdLst>
        </p14:section>
        <p14:section name="Abschnitt ohne Titel" id="{CB86C7AA-D743-4A0A-844C-0DCBFA3574A2}">
          <p14:sldIdLst>
            <p14:sldId id="265"/>
            <p14:sldId id="267"/>
            <p14:sldId id="268"/>
            <p14:sldId id="269"/>
            <p14:sldId id="276"/>
            <p14:sldId id="270"/>
            <p14:sldId id="271"/>
            <p14:sldId id="277"/>
            <p14:sldId id="278"/>
            <p14:sldId id="272"/>
            <p14:sldId id="273"/>
            <p14:sldId id="280"/>
            <p14:sldId id="281"/>
            <p14:sldId id="283"/>
            <p14:sldId id="284"/>
            <p14:sldId id="285"/>
            <p14:sldId id="286"/>
            <p14:sldId id="287"/>
            <p14:sldId id="288"/>
            <p14:sldId id="289"/>
            <p14:sldId id="290"/>
            <p14:sldId id="291"/>
            <p14:sldId id="292"/>
            <p14:sldId id="293"/>
            <p14:sldId id="294"/>
            <p14:sldId id="295"/>
            <p14:sldId id="296"/>
            <p14:sldId id="297"/>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6C51766E-BCA4-4BF2-BE56-16A30CD8633E}" type="datetimeFigureOut">
              <a:rPr lang="de-DE" smtClean="0"/>
              <a:t>23.07.2015</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B474498-EA89-445D-B274-53C05ED25284}" type="slidenum">
              <a:rPr lang="de-DE" smtClean="0"/>
              <a:t>‹Nr.›</a:t>
            </a:fld>
            <a:endParaRPr lang="de-DE"/>
          </a:p>
        </p:txBody>
      </p:sp>
    </p:spTree>
    <p:extLst>
      <p:ext uri="{BB962C8B-B14F-4D97-AF65-F5344CB8AC3E}">
        <p14:creationId xmlns:p14="http://schemas.microsoft.com/office/powerpoint/2010/main" val="144597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Henri Pena-Ruiz,</a:t>
            </a:r>
            <a:r>
              <a:rPr lang="de-DE" baseline="0" dirty="0" smtClean="0"/>
              <a:t> </a:t>
            </a:r>
            <a:r>
              <a:rPr lang="de-DE" baseline="0" dirty="0" err="1" smtClean="0"/>
              <a:t>membre</a:t>
            </a:r>
            <a:r>
              <a:rPr lang="de-DE" baseline="0" dirty="0" smtClean="0"/>
              <a:t> de la </a:t>
            </a:r>
            <a:r>
              <a:rPr lang="de-DE" baseline="0" dirty="0" err="1" smtClean="0"/>
              <a:t>commission</a:t>
            </a:r>
            <a:r>
              <a:rPr lang="de-DE" baseline="0" dirty="0" smtClean="0"/>
              <a:t> Stasi (</a:t>
            </a:r>
            <a:r>
              <a:rPr lang="de-DE" baseline="0" dirty="0" err="1" smtClean="0"/>
              <a:t>loi</a:t>
            </a:r>
            <a:r>
              <a:rPr lang="de-DE" baseline="0" dirty="0" smtClean="0"/>
              <a:t> 2010)</a:t>
            </a:r>
            <a:endParaRPr lang="de-DE" dirty="0" smtClean="0"/>
          </a:p>
          <a:p>
            <a:r>
              <a:rPr lang="de-DE" dirty="0" smtClean="0"/>
              <a:t>Jean </a:t>
            </a:r>
            <a:r>
              <a:rPr lang="de-DE" dirty="0" err="1" smtClean="0"/>
              <a:t>Baubérot</a:t>
            </a:r>
            <a:r>
              <a:rPr lang="de-DE" dirty="0" smtClean="0"/>
              <a:t> </a:t>
            </a:r>
            <a:r>
              <a:rPr lang="de-DE" dirty="0" err="1" smtClean="0"/>
              <a:t>est</a:t>
            </a:r>
            <a:r>
              <a:rPr lang="de-DE" dirty="0" smtClean="0"/>
              <a:t> le </a:t>
            </a:r>
            <a:r>
              <a:rPr lang="de-DE" dirty="0" err="1" smtClean="0"/>
              <a:t>fondateur</a:t>
            </a:r>
            <a:r>
              <a:rPr lang="de-DE" dirty="0" smtClean="0"/>
              <a:t> de la </a:t>
            </a:r>
            <a:r>
              <a:rPr lang="de-DE" dirty="0" err="1" smtClean="0"/>
              <a:t>sociologie</a:t>
            </a:r>
            <a:r>
              <a:rPr lang="de-DE" dirty="0" smtClean="0"/>
              <a:t> de la </a:t>
            </a:r>
            <a:r>
              <a:rPr lang="de-DE" dirty="0" err="1" smtClean="0"/>
              <a:t>la</a:t>
            </a:r>
            <a:r>
              <a:rPr lang="de-DE" dirty="0" err="1" smtClean="0">
                <a:latin typeface="Verdana"/>
                <a:ea typeface="Verdana"/>
                <a:cs typeface="Verdana"/>
              </a:rPr>
              <a:t>ïcité</a:t>
            </a:r>
            <a:endParaRPr lang="de-DE" dirty="0" smtClean="0">
              <a:latin typeface="Verdana"/>
              <a:ea typeface="Verdana"/>
              <a:cs typeface="Verdana"/>
            </a:endParaRPr>
          </a:p>
          <a:p>
            <a:r>
              <a:rPr lang="fr-FR" dirty="0" smtClean="0"/>
              <a:t>À l’occasion du festival Radio France, la radio </a:t>
            </a:r>
            <a:r>
              <a:rPr lang="fr-FR" dirty="0" err="1" smtClean="0"/>
              <a:t>co</a:t>
            </a:r>
            <a:r>
              <a:rPr lang="fr-FR" dirty="0" smtClean="0"/>
              <a:t>-organise avec Le Monde les débats des 29e Rencontres de Pétrarque, du 13 au 17 juillet, de 17h30 à 19h. Sur le thème "Liberté, égalité, fraternité… Et demain ?"</a:t>
            </a:r>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4</a:t>
            </a:fld>
            <a:endParaRPr lang="de-DE"/>
          </a:p>
        </p:txBody>
      </p:sp>
    </p:spTree>
    <p:extLst>
      <p:ext uri="{BB962C8B-B14F-4D97-AF65-F5344CB8AC3E}">
        <p14:creationId xmlns:p14="http://schemas.microsoft.com/office/powerpoint/2010/main" val="201486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7 </a:t>
            </a:r>
            <a:r>
              <a:rPr lang="de-DE" dirty="0" err="1" smtClean="0"/>
              <a:t>polémiques</a:t>
            </a:r>
            <a:r>
              <a:rPr lang="de-DE" dirty="0" smtClean="0"/>
              <a:t> </a:t>
            </a:r>
            <a:r>
              <a:rPr lang="de-DE" dirty="0" err="1" smtClean="0"/>
              <a:t>ont</a:t>
            </a:r>
            <a:r>
              <a:rPr lang="de-DE" dirty="0" smtClean="0"/>
              <a:t> </a:t>
            </a:r>
            <a:r>
              <a:rPr lang="de-DE" dirty="0" err="1" smtClean="0"/>
              <a:t>jalonné</a:t>
            </a:r>
            <a:r>
              <a:rPr lang="de-DE" dirty="0" smtClean="0"/>
              <a:t> </a:t>
            </a:r>
            <a:r>
              <a:rPr lang="de-DE" dirty="0" err="1" smtClean="0"/>
              <a:t>l‘actualité</a:t>
            </a:r>
            <a:r>
              <a:rPr lang="de-DE" dirty="0" smtClean="0"/>
              <a:t> du </a:t>
            </a:r>
            <a:r>
              <a:rPr lang="de-DE" dirty="0" err="1" smtClean="0"/>
              <a:t>début</a:t>
            </a:r>
            <a:r>
              <a:rPr lang="de-DE" dirty="0" smtClean="0"/>
              <a:t> de </a:t>
            </a:r>
            <a:r>
              <a:rPr lang="de-DE" dirty="0" err="1" smtClean="0"/>
              <a:t>cette</a:t>
            </a:r>
            <a:r>
              <a:rPr lang="de-DE" dirty="0" smtClean="0"/>
              <a:t> </a:t>
            </a:r>
            <a:r>
              <a:rPr lang="de-DE" dirty="0" err="1" smtClean="0"/>
              <a:t>année</a:t>
            </a:r>
            <a:r>
              <a:rPr lang="de-DE" dirty="0" smtClean="0"/>
              <a:t>.</a:t>
            </a:r>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6</a:t>
            </a:fld>
            <a:endParaRPr lang="de-DE"/>
          </a:p>
        </p:txBody>
      </p:sp>
    </p:spTree>
    <p:extLst>
      <p:ext uri="{BB962C8B-B14F-4D97-AF65-F5344CB8AC3E}">
        <p14:creationId xmlns:p14="http://schemas.microsoft.com/office/powerpoint/2010/main" val="1699871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49350" y="5484096"/>
            <a:ext cx="5994443" cy="5195644"/>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49350" y="5484096"/>
            <a:ext cx="5994443" cy="5195644"/>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45%</a:t>
            </a:r>
            <a:r>
              <a:rPr lang="de-DE" baseline="0" dirty="0" smtClean="0"/>
              <a:t> des </a:t>
            </a:r>
            <a:r>
              <a:rPr lang="de-DE" baseline="0" dirty="0" err="1" smtClean="0"/>
              <a:t>Francais</a:t>
            </a:r>
            <a:r>
              <a:rPr lang="de-DE" baseline="0" dirty="0" smtClean="0"/>
              <a:t> </a:t>
            </a:r>
            <a:r>
              <a:rPr lang="de-DE" baseline="0" dirty="0" err="1" smtClean="0"/>
              <a:t>disent</a:t>
            </a:r>
            <a:r>
              <a:rPr lang="de-DE" baseline="0" dirty="0" smtClean="0"/>
              <a:t> </a:t>
            </a:r>
            <a:r>
              <a:rPr lang="de-DE" baseline="0" dirty="0" err="1" smtClean="0"/>
              <a:t>oui</a:t>
            </a:r>
            <a:r>
              <a:rPr lang="de-DE" baseline="0" dirty="0" smtClean="0"/>
              <a:t> (</a:t>
            </a:r>
            <a:r>
              <a:rPr lang="de-DE" baseline="0" dirty="0" err="1" smtClean="0"/>
              <a:t>caricatues</a:t>
            </a:r>
            <a:r>
              <a:rPr lang="de-DE" baseline="0" dirty="0" smtClean="0"/>
              <a:t>)</a:t>
            </a:r>
          </a:p>
          <a:p>
            <a:r>
              <a:rPr lang="de-DE" baseline="0" dirty="0" smtClean="0"/>
              <a:t>Appels </a:t>
            </a:r>
            <a:r>
              <a:rPr lang="de-DE" baseline="0" dirty="0" err="1" smtClean="0"/>
              <a:t>vers</a:t>
            </a:r>
            <a:r>
              <a:rPr lang="de-DE" baseline="0" dirty="0" smtClean="0"/>
              <a:t> </a:t>
            </a:r>
            <a:r>
              <a:rPr lang="de-DE" baseline="0" dirty="0" err="1" smtClean="0"/>
              <a:t>une</a:t>
            </a:r>
            <a:r>
              <a:rPr lang="de-DE" baseline="0" dirty="0" smtClean="0"/>
              <a:t> </a:t>
            </a:r>
            <a:r>
              <a:rPr lang="de-DE" baseline="0" dirty="0" err="1" smtClean="0"/>
              <a:t>laicité</a:t>
            </a:r>
            <a:r>
              <a:rPr lang="de-DE" baseline="0" dirty="0" smtClean="0"/>
              <a:t> </a:t>
            </a:r>
            <a:r>
              <a:rPr lang="de-DE" baseline="0" dirty="0" err="1" smtClean="0"/>
              <a:t>ouverte</a:t>
            </a:r>
            <a:r>
              <a:rPr lang="de-DE" baseline="0" dirty="0" smtClean="0"/>
              <a:t>,  de </a:t>
            </a:r>
            <a:r>
              <a:rPr lang="de-DE" baseline="0" dirty="0" err="1" smtClean="0"/>
              <a:t>dialogue</a:t>
            </a:r>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10</a:t>
            </a:fld>
            <a:endParaRPr lang="de-DE"/>
          </a:p>
        </p:txBody>
      </p:sp>
    </p:spTree>
    <p:extLst>
      <p:ext uri="{BB962C8B-B14F-4D97-AF65-F5344CB8AC3E}">
        <p14:creationId xmlns:p14="http://schemas.microsoft.com/office/powerpoint/2010/main" val="238166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err="1" smtClean="0"/>
              <a:t>Antireligieux</a:t>
            </a:r>
            <a:r>
              <a:rPr lang="de-DE" dirty="0" smtClean="0"/>
              <a:t> </a:t>
            </a:r>
            <a:r>
              <a:rPr lang="de-DE" dirty="0" err="1" smtClean="0"/>
              <a:t>sous</a:t>
            </a:r>
            <a:r>
              <a:rPr lang="de-DE" dirty="0" smtClean="0"/>
              <a:t> la </a:t>
            </a:r>
            <a:r>
              <a:rPr lang="de-DE" dirty="0" err="1" smtClean="0"/>
              <a:t>IIIe</a:t>
            </a:r>
            <a:r>
              <a:rPr lang="de-DE" dirty="0" smtClean="0"/>
              <a:t> </a:t>
            </a:r>
            <a:r>
              <a:rPr lang="de-DE" dirty="0" err="1" smtClean="0"/>
              <a:t>République</a:t>
            </a:r>
            <a:r>
              <a:rPr lang="de-DE" dirty="0" smtClean="0"/>
              <a:t> /</a:t>
            </a:r>
            <a:r>
              <a:rPr lang="de-DE" baseline="0" dirty="0" smtClean="0"/>
              <a:t> </a:t>
            </a:r>
            <a:r>
              <a:rPr lang="de-DE" baseline="0" dirty="0" err="1" smtClean="0"/>
              <a:t>paix</a:t>
            </a:r>
            <a:r>
              <a:rPr lang="de-DE" baseline="0" dirty="0" smtClean="0"/>
              <a:t> </a:t>
            </a:r>
            <a:r>
              <a:rPr lang="de-DE" baseline="0" dirty="0" err="1" smtClean="0"/>
              <a:t>civile</a:t>
            </a:r>
            <a:endParaRPr lang="de-DE" baseline="0" dirty="0" smtClean="0"/>
          </a:p>
          <a:p>
            <a:r>
              <a:rPr lang="de-DE" baseline="0" dirty="0" smtClean="0"/>
              <a:t>3 </a:t>
            </a:r>
            <a:r>
              <a:rPr lang="de-DE" baseline="0" dirty="0" err="1" smtClean="0"/>
              <a:t>départements</a:t>
            </a:r>
            <a:r>
              <a:rPr lang="de-DE" baseline="0" dirty="0" smtClean="0"/>
              <a:t>: Bas-Rhin, Haut-Rhin et Moselle </a:t>
            </a:r>
            <a:r>
              <a:rPr lang="de-DE" baseline="0" dirty="0" err="1" smtClean="0"/>
              <a:t>clergé</a:t>
            </a:r>
            <a:r>
              <a:rPr lang="de-DE" baseline="0" dirty="0" smtClean="0"/>
              <a:t> </a:t>
            </a:r>
            <a:r>
              <a:rPr lang="de-DE" baseline="0" dirty="0" err="1" smtClean="0"/>
              <a:t>payés</a:t>
            </a:r>
            <a:r>
              <a:rPr lang="de-DE" baseline="0" dirty="0" smtClean="0"/>
              <a:t> par </a:t>
            </a:r>
            <a:r>
              <a:rPr lang="de-DE" baseline="0" dirty="0" err="1" smtClean="0"/>
              <a:t>l‘Etat</a:t>
            </a:r>
            <a:r>
              <a:rPr lang="de-DE" baseline="0" dirty="0" smtClean="0"/>
              <a:t> /80 mio7 </a:t>
            </a:r>
            <a:r>
              <a:rPr lang="de-DE" baseline="0" dirty="0" err="1" smtClean="0"/>
              <a:t>cours</a:t>
            </a:r>
            <a:r>
              <a:rPr lang="de-DE" baseline="0" dirty="0" smtClean="0"/>
              <a:t> de </a:t>
            </a:r>
            <a:r>
              <a:rPr lang="de-DE" baseline="0" dirty="0" err="1" smtClean="0"/>
              <a:t>religion</a:t>
            </a:r>
            <a:r>
              <a:rPr lang="de-DE" baseline="0" dirty="0" smtClean="0"/>
              <a:t> </a:t>
            </a:r>
            <a:r>
              <a:rPr lang="de-DE" baseline="0" dirty="0" err="1" smtClean="0"/>
              <a:t>école</a:t>
            </a:r>
            <a:r>
              <a:rPr lang="de-DE" baseline="0" dirty="0" smtClean="0"/>
              <a:t> </a:t>
            </a:r>
            <a:r>
              <a:rPr lang="de-DE" baseline="0" dirty="0" err="1" smtClean="0"/>
              <a:t>publique</a:t>
            </a:r>
            <a:endParaRPr lang="de-DE" baseline="0" dirty="0" smtClean="0"/>
          </a:p>
          <a:p>
            <a:r>
              <a:rPr lang="de-DE" baseline="0" dirty="0" err="1" smtClean="0"/>
              <a:t>Clergé</a:t>
            </a:r>
            <a:r>
              <a:rPr lang="de-DE" baseline="0" dirty="0" smtClean="0"/>
              <a:t> </a:t>
            </a:r>
            <a:r>
              <a:rPr lang="de-DE" baseline="0" dirty="0" err="1" smtClean="0"/>
              <a:t>catholique</a:t>
            </a:r>
            <a:r>
              <a:rPr lang="de-DE" baseline="0" dirty="0" smtClean="0"/>
              <a:t> </a:t>
            </a:r>
            <a:r>
              <a:rPr lang="de-DE" baseline="0" dirty="0" err="1" smtClean="0"/>
              <a:t>Guyane</a:t>
            </a:r>
            <a:r>
              <a:rPr lang="de-DE" baseline="0" dirty="0" smtClean="0"/>
              <a:t> </a:t>
            </a:r>
            <a:r>
              <a:rPr lang="de-DE" baseline="0" dirty="0" err="1" smtClean="0"/>
              <a:t>financé</a:t>
            </a:r>
            <a:r>
              <a:rPr lang="de-DE" baseline="0" dirty="0" smtClean="0"/>
              <a:t> </a:t>
            </a:r>
            <a:r>
              <a:rPr lang="de-DE" baseline="0" dirty="0" err="1" smtClean="0"/>
              <a:t>sur</a:t>
            </a:r>
            <a:r>
              <a:rPr lang="de-DE" baseline="0" dirty="0" smtClean="0"/>
              <a:t> </a:t>
            </a:r>
            <a:r>
              <a:rPr lang="de-DE" baseline="0" dirty="0" err="1" smtClean="0"/>
              <a:t>fonds</a:t>
            </a:r>
            <a:r>
              <a:rPr lang="de-DE" baseline="0" dirty="0" smtClean="0"/>
              <a:t> </a:t>
            </a:r>
            <a:r>
              <a:rPr lang="de-DE" baseline="0" dirty="0" err="1" smtClean="0"/>
              <a:t>publics</a:t>
            </a:r>
            <a:endParaRPr lang="de-DE" baseline="0" dirty="0" smtClean="0"/>
          </a:p>
          <a:p>
            <a:r>
              <a:rPr lang="de-DE" baseline="0" dirty="0" err="1" smtClean="0"/>
              <a:t>Loi</a:t>
            </a:r>
            <a:r>
              <a:rPr lang="de-DE" baseline="0" dirty="0" smtClean="0"/>
              <a:t> Debré </a:t>
            </a:r>
            <a:r>
              <a:rPr lang="de-DE" baseline="0" dirty="0" err="1" smtClean="0"/>
              <a:t>financement</a:t>
            </a:r>
            <a:r>
              <a:rPr lang="de-DE" baseline="0" dirty="0" smtClean="0"/>
              <a:t> </a:t>
            </a:r>
            <a:r>
              <a:rPr lang="de-DE" baseline="0" dirty="0" err="1" smtClean="0"/>
              <a:t>public</a:t>
            </a:r>
            <a:r>
              <a:rPr lang="de-DE" baseline="0" dirty="0" smtClean="0"/>
              <a:t> des </a:t>
            </a:r>
            <a:r>
              <a:rPr lang="de-DE" baseline="0" dirty="0" err="1" smtClean="0"/>
              <a:t>écoles</a:t>
            </a:r>
            <a:r>
              <a:rPr lang="de-DE" baseline="0" dirty="0" smtClean="0"/>
              <a:t> </a:t>
            </a:r>
            <a:r>
              <a:rPr lang="de-DE" baseline="0" dirty="0" err="1" smtClean="0"/>
              <a:t>privées</a:t>
            </a:r>
            <a:r>
              <a:rPr lang="de-DE" baseline="0" dirty="0" smtClean="0"/>
              <a:t> </a:t>
            </a:r>
            <a:r>
              <a:rPr lang="de-DE" baseline="0" dirty="0" err="1" smtClean="0"/>
              <a:t>sous</a:t>
            </a:r>
            <a:r>
              <a:rPr lang="de-DE" baseline="0" dirty="0" smtClean="0"/>
              <a:t> </a:t>
            </a:r>
            <a:r>
              <a:rPr lang="de-DE" baseline="0" dirty="0" err="1" smtClean="0"/>
              <a:t>contrat</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12</a:t>
            </a:fld>
            <a:endParaRPr lang="de-DE"/>
          </a:p>
        </p:txBody>
      </p:sp>
    </p:spTree>
    <p:extLst>
      <p:ext uri="{BB962C8B-B14F-4D97-AF65-F5344CB8AC3E}">
        <p14:creationId xmlns:p14="http://schemas.microsoft.com/office/powerpoint/2010/main" val="372081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13</a:t>
            </a:fld>
            <a:endParaRPr lang="de-DE"/>
          </a:p>
        </p:txBody>
      </p:sp>
    </p:spTree>
    <p:extLst>
      <p:ext uri="{BB962C8B-B14F-4D97-AF65-F5344CB8AC3E}">
        <p14:creationId xmlns:p14="http://schemas.microsoft.com/office/powerpoint/2010/main" val="289050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Anecdote</a:t>
            </a:r>
            <a:r>
              <a:rPr lang="de-DE" dirty="0" smtClean="0"/>
              <a:t> </a:t>
            </a:r>
            <a:r>
              <a:rPr lang="de-DE" dirty="0" err="1" smtClean="0"/>
              <a:t>cantine</a:t>
            </a:r>
            <a:r>
              <a:rPr lang="de-DE" dirty="0" smtClean="0"/>
              <a:t> / </a:t>
            </a:r>
            <a:r>
              <a:rPr lang="de-DE" dirty="0" err="1" smtClean="0"/>
              <a:t>Mme</a:t>
            </a:r>
            <a:r>
              <a:rPr lang="de-DE" dirty="0" smtClean="0"/>
              <a:t> </a:t>
            </a:r>
            <a:r>
              <a:rPr lang="de-DE" dirty="0" err="1" smtClean="0"/>
              <a:t>Augère</a:t>
            </a:r>
            <a:endParaRPr lang="de-DE" dirty="0"/>
          </a:p>
        </p:txBody>
      </p:sp>
      <p:sp>
        <p:nvSpPr>
          <p:cNvPr id="4" name="Foliennummernplatzhalter 3"/>
          <p:cNvSpPr>
            <a:spLocks noGrp="1"/>
          </p:cNvSpPr>
          <p:nvPr>
            <p:ph type="sldNum" sz="quarter" idx="10"/>
          </p:nvPr>
        </p:nvSpPr>
        <p:spPr/>
        <p:txBody>
          <a:bodyPr/>
          <a:lstStyle/>
          <a:p>
            <a:fld id="{1B474498-EA89-445D-B274-53C05ED25284}" type="slidenum">
              <a:rPr lang="de-DE" smtClean="0"/>
              <a:t>17</a:t>
            </a:fld>
            <a:endParaRPr lang="de-DE"/>
          </a:p>
        </p:txBody>
      </p:sp>
    </p:spTree>
    <p:extLst>
      <p:ext uri="{BB962C8B-B14F-4D97-AF65-F5344CB8AC3E}">
        <p14:creationId xmlns:p14="http://schemas.microsoft.com/office/powerpoint/2010/main" val="104788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60425" y="877888"/>
            <a:ext cx="5770563" cy="43291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877888" y="625475"/>
            <a:ext cx="5772150" cy="43291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pPr lvl="0"/>
            <a:r>
              <a:rPr lang="fr-FR"/>
              <a:t>    Débordements  lors d'une manifestation contre le racisme et l'antisémitisme  à Toulouse, 22/02/2014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D467E2D-78FE-4F96-9DAE-40D691A1F493}" type="datetimeFigureOut">
              <a:rPr lang="de-DE" smtClean="0"/>
              <a:t>23.07.2015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8879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D467E2D-78FE-4F96-9DAE-40D691A1F493}" type="datetimeFigureOut">
              <a:rPr lang="de-DE" smtClean="0"/>
              <a:t>23.07.2015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40814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D467E2D-78FE-4F96-9DAE-40D691A1F493}" type="datetimeFigureOut">
              <a:rPr lang="de-DE" smtClean="0"/>
              <a:t>23.07.2015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378322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D467E2D-78FE-4F96-9DAE-40D691A1F493}" type="datetimeFigureOut">
              <a:rPr lang="de-DE" smtClean="0"/>
              <a:t>23.07.2015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8336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D467E2D-78FE-4F96-9DAE-40D691A1F493}" type="datetimeFigureOut">
              <a:rPr lang="de-DE" smtClean="0"/>
              <a:t>23.07.2015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417900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D467E2D-78FE-4F96-9DAE-40D691A1F493}" type="datetimeFigureOut">
              <a:rPr lang="de-DE" smtClean="0"/>
              <a:t>23.07.2015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114959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D467E2D-78FE-4F96-9DAE-40D691A1F493}" type="datetimeFigureOut">
              <a:rPr lang="de-DE" smtClean="0"/>
              <a:t>23.07.2015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412469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D467E2D-78FE-4F96-9DAE-40D691A1F493}" type="datetimeFigureOut">
              <a:rPr lang="de-DE" smtClean="0"/>
              <a:t>23.07.2015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36733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D467E2D-78FE-4F96-9DAE-40D691A1F493}" type="datetimeFigureOut">
              <a:rPr lang="de-DE" smtClean="0"/>
              <a:t>23.07.2015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324025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D467E2D-78FE-4F96-9DAE-40D691A1F493}" type="datetimeFigureOut">
              <a:rPr lang="de-DE" smtClean="0"/>
              <a:t>23.07.2015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243412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D467E2D-78FE-4F96-9DAE-40D691A1F493}" type="datetimeFigureOut">
              <a:rPr lang="de-DE" smtClean="0"/>
              <a:t>23.07.2015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F43877-920C-44CE-BB66-B0F06E6BBF56}" type="slidenum">
              <a:rPr lang="de-DE" smtClean="0"/>
              <a:t>‹Nr.›</a:t>
            </a:fld>
            <a:endParaRPr lang="de-DE"/>
          </a:p>
        </p:txBody>
      </p:sp>
    </p:spTree>
    <p:extLst>
      <p:ext uri="{BB962C8B-B14F-4D97-AF65-F5344CB8AC3E}">
        <p14:creationId xmlns:p14="http://schemas.microsoft.com/office/powerpoint/2010/main" val="262842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67E2D-78FE-4F96-9DAE-40D691A1F493}" type="datetimeFigureOut">
              <a:rPr lang="de-DE" smtClean="0"/>
              <a:t>23.07.2015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43877-920C-44CE-BB66-B0F06E6BBF56}" type="slidenum">
              <a:rPr lang="de-DE" smtClean="0"/>
              <a:t>‹Nr.›</a:t>
            </a:fld>
            <a:endParaRPr lang="de-DE"/>
          </a:p>
        </p:txBody>
      </p:sp>
    </p:spTree>
    <p:extLst>
      <p:ext uri="{BB962C8B-B14F-4D97-AF65-F5344CB8AC3E}">
        <p14:creationId xmlns:p14="http://schemas.microsoft.com/office/powerpoint/2010/main" val="340434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C1pt1albp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toilemarine.blogspot.de/2013_02_01_archive.htm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francetvinfo.fr/societe/debats/video-comment-parler-de-laicite-a-l-ecole_803473.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K6ciCSHYR-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lefigaro.fr/actualite-france/2011/02/16/01016-20110216ARTFIG00692-ce-que-prevoit-reellement-la-loi-de-1905-sur-la-laicite.php" TargetMode="External"/><Relationship Id="rId13" Type="http://schemas.openxmlformats.org/officeDocument/2006/relationships/hyperlink" Target="http://www.lefigaro.fr/vox/societe/2015/02/06/31003-20150206ARTFIG00199-laicite-le-probleme-est-spirituel-pas-politique.php" TargetMode="External"/><Relationship Id="rId18" Type="http://schemas.openxmlformats.org/officeDocument/2006/relationships/hyperlink" Target="http://tempsreel.nouvelobs.com/societe/20150624.OBS1491/ramadan-porc-a-la-cantine-uniforme-les-maires-de-france-en-reconquete-laique.html" TargetMode="External"/><Relationship Id="rId3" Type="http://schemas.openxmlformats.org/officeDocument/2006/relationships/hyperlink" Target="http://humeursmondialisees.blogspot.de/2015/01/les-musulmans-en-france-combien-de.htm" TargetMode="External"/><Relationship Id="rId7" Type="http://schemas.openxmlformats.org/officeDocument/2006/relationships/hyperlink" Target="http://www.lesechos.fr/16/02/2015/LesEchos/21878-033-ECH_quand-la-loi-de-1905-se-retourne-contre-la-laicite.htm" TargetMode="External"/><Relationship Id="rId12" Type="http://schemas.openxmlformats.org/officeDocument/2006/relationships/hyperlink" Target="http://www.monquotidien.fr/infos/2015/01/15/france/republique-laicite-tolerance-a9307" TargetMode="External"/><Relationship Id="rId17" Type="http://schemas.openxmlformats.org/officeDocument/2006/relationships/hyperlink" Target="http://www.la-croix.com/Actualite/France/Attentat-contre-Charlie-Hebdo-la-laicite-en-question-2015-01-13-1266662" TargetMode="External"/><Relationship Id="rId2" Type="http://schemas.openxmlformats.org/officeDocument/2006/relationships/notesSlide" Target="../notesSlides/notesSlide21.xml"/><Relationship Id="rId16" Type="http://schemas.openxmlformats.org/officeDocument/2006/relationships/hyperlink" Target="http://www.humanite.fr/jean-bauberot-les-lois-de-liberte-sont-aussi-des-lois-de-laicite-562867" TargetMode="External"/><Relationship Id="rId20" Type="http://schemas.openxmlformats.org/officeDocument/2006/relationships/hyperlink" Target="http://cache.media.education.gouv.fr/file/09_Septembre/64/0/chartelaicite_3_268640.pdf" TargetMode="External"/><Relationship Id="rId1" Type="http://schemas.openxmlformats.org/officeDocument/2006/relationships/slideLayout" Target="../slideLayouts/slideLayout7.xml"/><Relationship Id="rId6" Type="http://schemas.openxmlformats.org/officeDocument/2006/relationships/hyperlink" Target="http://laicite-revue-de-presse.fr/?p=5640" TargetMode="External"/><Relationship Id="rId11" Type="http://schemas.openxmlformats.org/officeDocument/2006/relationships/hyperlink" Target="http://www.slate.fr/story/96767/liberte-egalite-fraternite-laicite" TargetMode="External"/><Relationship Id="rId5" Type="http://schemas.openxmlformats.org/officeDocument/2006/relationships/hyperlink" Target="http://blogs.mediapart.fr/blog/jean-bauberot/070415/ratp-l-enfer-laic-est-pave-de-bonnes-intentions" TargetMode="External"/><Relationship Id="rId15" Type="http://schemas.openxmlformats.org/officeDocument/2006/relationships/hyperlink" Target="http://www.lemondedesreligions.fr/actualite/olivier-roy-la-laicite-est-devenue-une-ideologie-13-03-2015-4600_118.php" TargetMode="External"/><Relationship Id="rId10" Type="http://schemas.openxmlformats.org/officeDocument/2006/relationships/hyperlink" Target="http://www.lenouveleconomiste.fr/jean-glavany-il-ny-a-pas-besoin-dadapter-la-laicite-la-loi-de-1905-a-prevu-tout-ce-quil-faut-26848/" TargetMode="External"/><Relationship Id="rId19" Type="http://schemas.openxmlformats.org/officeDocument/2006/relationships/hyperlink" Target="https://www.youtube.com/watch?v=LC1pt1albpA" TargetMode="External"/><Relationship Id="rId4" Type="http://schemas.openxmlformats.org/officeDocument/2006/relationships/hyperlink" Target="http://etoilemarine.blogspot.de/2013_02_01_archive.htm" TargetMode="External"/><Relationship Id="rId9" Type="http://schemas.openxmlformats.org/officeDocument/2006/relationships/hyperlink" Target="http://www.ladocumentationfrancaise.fr/dossiers/d000095-laicite-les-debats-100-ans-apres-la-loi-de-1905/la-loi-de-1905-un-cadre-pour-la-laicite" TargetMode="External"/><Relationship Id="rId14" Type="http://schemas.openxmlformats.org/officeDocument/2006/relationships/hyperlink" Target="http://www.liberation.fr/societe/2015/06/26/trois-decennies-d-attaques-terroristes-en-france_133767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lallumeurdereverbere.over-blog.com/2013/11/la-fausse-adh&#233;sion-du-front-national-&#224;-la-la&#239;cit&#233;.html" TargetMode="External"/><Relationship Id="rId13" Type="http://schemas.openxmlformats.org/officeDocument/2006/relationships/hyperlink" Target="http://www.midilibre.fr/2015/07/10/eglises-muees-en-mosquees-polemique,1189168.php" TargetMode="External"/><Relationship Id="rId18" Type="http://schemas.openxmlformats.org/officeDocument/2006/relationships/hyperlink" Target="http://edu.mnhn.fr/mod/page/view.php?id=292#La%20conception%20transmutationniste" TargetMode="External"/><Relationship Id="rId3" Type="http://schemas.openxmlformats.org/officeDocument/2006/relationships/hyperlink" Target="http://grincheux.typepad.com/.a/6a00d8341bfb9a53ef01b7c724f162970b-800wi" TargetMode="External"/><Relationship Id="rId7" Type="http://schemas.openxmlformats.org/officeDocument/2006/relationships/hyperlink" Target="http://www.europe-israel.org/2014/02/antisemitisme-extreme-droite-et-extreme-gauche-se-rejoignent-pour-cracher-leur-haine-antisemite/" TargetMode="External"/><Relationship Id="rId12" Type="http://schemas.openxmlformats.org/officeDocument/2006/relationships/hyperlink" Target="http://www.lemonde.fr/politique/article/2007/12/21/discours-du-president-de-la-republique-dans-la-salle-de-la-signature-du-palais-du-latran_992170_823448.html" TargetMode="External"/><Relationship Id="rId17" Type="http://schemas.openxmlformats.org/officeDocument/2006/relationships/hyperlink" Target="http://www.educ-revues.fr/DIOTIME/AffichageDocument.aspx?iddoc=39044" TargetMode="External"/><Relationship Id="rId2" Type="http://schemas.openxmlformats.org/officeDocument/2006/relationships/notesSlide" Target="../notesSlides/notesSlide22.xml"/><Relationship Id="rId16" Type="http://schemas.openxmlformats.org/officeDocument/2006/relationships/hyperlink" Target="http://tempsreel.nouvelobs.com/education/20130909.OBS6113/laicite-svt-histoire-ces-4-matieres-qui-posent-probleme-a-l-ecole.html" TargetMode="External"/><Relationship Id="rId20" Type="http://schemas.openxmlformats.org/officeDocument/2006/relationships/hyperlink" Target="http://www.la-croix.com/Actualite/France/Comment-penser-l-enseignement-du-fait-religieux-a-l-ecole-2015-01-26-1272873" TargetMode="External"/><Relationship Id="rId1" Type="http://schemas.openxmlformats.org/officeDocument/2006/relationships/slideLayout" Target="../slideLayouts/slideLayout7.xml"/><Relationship Id="rId6" Type="http://schemas.openxmlformats.org/officeDocument/2006/relationships/hyperlink" Target="http://www.france24.com/fr/20150604-islam-republique-societe-france-droite-forte-republicains-eoffroy-didier" TargetMode="External"/><Relationship Id="rId11" Type="http://schemas.openxmlformats.org/officeDocument/2006/relationships/hyperlink" Target="http://pcf-slv.over-blog.com/article-sarkozy-invente-la-laicite-double-face-68533189.html" TargetMode="External"/><Relationship Id="rId5" Type="http://schemas.openxmlformats.org/officeDocument/2006/relationships/hyperlink" Target="http://www.directmatin.fr/politique/2012-10-09/laicite-les-dernieres-idees-choc-de-la-droite-forte-161114" TargetMode="External"/><Relationship Id="rId15" Type="http://schemas.openxmlformats.org/officeDocument/2006/relationships/hyperlink" Target="https://www.youtube.com/watch?v=K6ciCSHYR-E" TargetMode="External"/><Relationship Id="rId10" Type="http://schemas.openxmlformats.org/officeDocument/2006/relationships/hyperlink" Target="https://fr.wikiquote.org/wiki/Nicolas_Sarkozy" TargetMode="External"/><Relationship Id="rId19" Type="http://schemas.openxmlformats.org/officeDocument/2006/relationships/hyperlink" Target="http://www.ladocumentationfrancaise.fr/dossiers/d000095-laicite-les-debats-100-ans-apres-la-loi-de-1905" TargetMode="External"/><Relationship Id="rId4" Type="http://schemas.openxmlformats.org/officeDocument/2006/relationships/hyperlink" Target="http://www.valeursactuelles.com/politique/apres-avoir-combattu-les-racines-chretiennes-de-la-france-cazeneuve-se-rendra-au-vatican" TargetMode="External"/><Relationship Id="rId9" Type="http://schemas.openxmlformats.org/officeDocument/2006/relationships/hyperlink" Target="http://www.rtl.fr/actu/politique/elections-departementales-2015-les-seuls-a-defendre-la-laicite-c-est-le-front-national-juge-florian-philippot-7777136051" TargetMode="External"/><Relationship Id="rId14" Type="http://schemas.openxmlformats.org/officeDocument/2006/relationships/hyperlink" Target="http://www.francetvinfo.fr/societe/debats/video-comment-parler-de-laicite-a-l-ecole_803473.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latin typeface="Arial" panose="020B0604020202020204" pitchFamily="34" charset="0"/>
                <a:cs typeface="Arial" panose="020B0604020202020204" pitchFamily="34" charset="0"/>
              </a:rPr>
              <a:t>La </a:t>
            </a:r>
            <a:r>
              <a:rPr lang="de-DE" b="1" dirty="0" err="1" smtClean="0">
                <a:latin typeface="Arial" panose="020B0604020202020204" pitchFamily="34" charset="0"/>
                <a:cs typeface="Arial" panose="020B0604020202020204" pitchFamily="34" charset="0"/>
              </a:rPr>
              <a:t>la</a:t>
            </a:r>
            <a:r>
              <a:rPr lang="de-DE" b="1" dirty="0" err="1" smtClean="0">
                <a:latin typeface="Arial" panose="020B0604020202020204" pitchFamily="34" charset="0"/>
                <a:ea typeface="Verdana"/>
                <a:cs typeface="Arial" panose="020B0604020202020204" pitchFamily="34" charset="0"/>
              </a:rPr>
              <a:t>ïcité</a:t>
            </a:r>
            <a:r>
              <a:rPr lang="de-DE" b="1" dirty="0" smtClean="0">
                <a:latin typeface="Arial" panose="020B0604020202020204" pitchFamily="34" charset="0"/>
                <a:ea typeface="Verdana"/>
                <a:cs typeface="Arial" panose="020B0604020202020204" pitchFamily="34" charset="0"/>
              </a:rPr>
              <a:t> et les </a:t>
            </a:r>
            <a:r>
              <a:rPr lang="de-DE" b="1" dirty="0" err="1" smtClean="0">
                <a:latin typeface="Arial" panose="020B0604020202020204" pitchFamily="34" charset="0"/>
                <a:ea typeface="Verdana"/>
                <a:cs typeface="Arial" panose="020B0604020202020204" pitchFamily="34" charset="0"/>
              </a:rPr>
              <a:t>autres</a:t>
            </a:r>
            <a:r>
              <a:rPr lang="de-DE" b="1" dirty="0" smtClean="0">
                <a:latin typeface="Arial" panose="020B0604020202020204" pitchFamily="34" charset="0"/>
                <a:ea typeface="Verdana"/>
                <a:cs typeface="Arial" panose="020B0604020202020204" pitchFamily="34" charset="0"/>
              </a:rPr>
              <a:t> </a:t>
            </a:r>
            <a:r>
              <a:rPr lang="de-DE" b="1" dirty="0" err="1" smtClean="0">
                <a:latin typeface="Arial" panose="020B0604020202020204" pitchFamily="34" charset="0"/>
                <a:ea typeface="Verdana"/>
                <a:cs typeface="Arial" panose="020B0604020202020204" pitchFamily="34" charset="0"/>
              </a:rPr>
              <a:t>religions</a:t>
            </a:r>
            <a:r>
              <a:rPr lang="de-DE" b="1" dirty="0" smtClean="0">
                <a:latin typeface="Arial" panose="020B0604020202020204" pitchFamily="34" charset="0"/>
                <a:ea typeface="Verdana"/>
                <a:cs typeface="Arial" panose="020B0604020202020204" pitchFamily="34" charset="0"/>
              </a:rPr>
              <a:t> en France</a:t>
            </a:r>
            <a:endParaRPr lang="de-DE" b="1"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p:txBody>
          <a:bodyPr>
            <a:normAutofit fontScale="70000" lnSpcReduction="20000"/>
          </a:bodyPr>
          <a:lstStyle/>
          <a:p>
            <a:r>
              <a:rPr lang="de-DE" sz="4600" b="1" dirty="0" smtClean="0">
                <a:solidFill>
                  <a:schemeClr val="tx2"/>
                </a:solidFill>
              </a:rPr>
              <a:t>Quelle </a:t>
            </a:r>
            <a:r>
              <a:rPr lang="de-DE" sz="4600" b="1" dirty="0" err="1" smtClean="0">
                <a:solidFill>
                  <a:schemeClr val="tx2"/>
                </a:solidFill>
              </a:rPr>
              <a:t>place</a:t>
            </a:r>
            <a:r>
              <a:rPr lang="de-DE" sz="4600" b="1" dirty="0" smtClean="0">
                <a:solidFill>
                  <a:schemeClr val="tx2"/>
                </a:solidFill>
              </a:rPr>
              <a:t> </a:t>
            </a:r>
            <a:r>
              <a:rPr lang="de-DE" sz="4600" b="1" dirty="0" err="1" smtClean="0">
                <a:solidFill>
                  <a:schemeClr val="tx2"/>
                </a:solidFill>
              </a:rPr>
              <a:t>pour</a:t>
            </a:r>
            <a:r>
              <a:rPr lang="de-DE" sz="4600" b="1" dirty="0" smtClean="0">
                <a:solidFill>
                  <a:schemeClr val="tx2"/>
                </a:solidFill>
              </a:rPr>
              <a:t> les </a:t>
            </a:r>
            <a:r>
              <a:rPr lang="de-DE" sz="4600" b="1" dirty="0" err="1" smtClean="0">
                <a:solidFill>
                  <a:schemeClr val="tx2"/>
                </a:solidFill>
              </a:rPr>
              <a:t>religions</a:t>
            </a:r>
            <a:r>
              <a:rPr lang="de-DE" sz="4600" b="1" dirty="0" smtClean="0">
                <a:solidFill>
                  <a:schemeClr val="tx2"/>
                </a:solidFill>
              </a:rPr>
              <a:t> </a:t>
            </a:r>
            <a:r>
              <a:rPr lang="de-DE" sz="4600" b="1" dirty="0" err="1" smtClean="0">
                <a:solidFill>
                  <a:schemeClr val="tx2"/>
                </a:solidFill>
              </a:rPr>
              <a:t>dans</a:t>
            </a:r>
            <a:r>
              <a:rPr lang="de-DE" sz="4600" b="1" dirty="0" smtClean="0">
                <a:solidFill>
                  <a:schemeClr val="tx2"/>
                </a:solidFill>
              </a:rPr>
              <a:t> la </a:t>
            </a:r>
            <a:r>
              <a:rPr lang="de-DE" sz="4600" b="1" dirty="0" err="1" smtClean="0">
                <a:solidFill>
                  <a:schemeClr val="tx2"/>
                </a:solidFill>
              </a:rPr>
              <a:t>société</a:t>
            </a:r>
            <a:r>
              <a:rPr lang="de-DE" sz="4600" b="1" dirty="0" smtClean="0">
                <a:solidFill>
                  <a:schemeClr val="tx2"/>
                </a:solidFill>
              </a:rPr>
              <a:t> </a:t>
            </a:r>
            <a:r>
              <a:rPr lang="de-DE" sz="4600" b="1" dirty="0" err="1" smtClean="0">
                <a:solidFill>
                  <a:schemeClr val="tx2"/>
                </a:solidFill>
              </a:rPr>
              <a:t>française</a:t>
            </a:r>
            <a:r>
              <a:rPr lang="de-DE" sz="4600" b="1" dirty="0" smtClean="0">
                <a:solidFill>
                  <a:schemeClr val="tx2"/>
                </a:solidFill>
              </a:rPr>
              <a:t> </a:t>
            </a:r>
            <a:r>
              <a:rPr lang="de-DE" sz="4600" b="1" dirty="0" err="1" smtClean="0">
                <a:solidFill>
                  <a:schemeClr val="tx2"/>
                </a:solidFill>
              </a:rPr>
              <a:t>d‘aujourd‘hui</a:t>
            </a:r>
            <a:r>
              <a:rPr lang="de-DE" sz="4300" b="1" dirty="0" smtClean="0">
                <a:solidFill>
                  <a:schemeClr val="tx2"/>
                </a:solidFill>
              </a:rPr>
              <a:t>?</a:t>
            </a:r>
          </a:p>
          <a:p>
            <a:endParaRPr lang="de-DE" sz="1400" b="1" dirty="0">
              <a:solidFill>
                <a:schemeClr val="tx2"/>
              </a:solidFill>
            </a:endParaRPr>
          </a:p>
          <a:p>
            <a:endParaRPr lang="de-DE" sz="1400" b="1" dirty="0" smtClean="0">
              <a:solidFill>
                <a:schemeClr val="tx2"/>
              </a:solidFill>
            </a:endParaRPr>
          </a:p>
          <a:p>
            <a:endParaRPr lang="de-DE" sz="1400" b="1" dirty="0">
              <a:solidFill>
                <a:schemeClr val="tx2"/>
              </a:solidFill>
            </a:endParaRPr>
          </a:p>
          <a:p>
            <a:endParaRPr lang="de-DE" sz="1400" b="1" dirty="0" smtClean="0">
              <a:solidFill>
                <a:schemeClr val="tx2"/>
              </a:solidFill>
            </a:endParaRPr>
          </a:p>
          <a:p>
            <a:pPr algn="l"/>
            <a:r>
              <a:rPr lang="de-DE" sz="1800" b="1" dirty="0" smtClean="0">
                <a:solidFill>
                  <a:schemeClr val="tx2"/>
                </a:solidFill>
              </a:rPr>
              <a:t>Colette </a:t>
            </a:r>
            <a:r>
              <a:rPr lang="de-DE" sz="1800" b="1" dirty="0" err="1" smtClean="0">
                <a:solidFill>
                  <a:schemeClr val="tx2"/>
                </a:solidFill>
              </a:rPr>
              <a:t>Cluzel</a:t>
            </a:r>
            <a:r>
              <a:rPr lang="de-DE" sz="1800" b="1" dirty="0" smtClean="0">
                <a:solidFill>
                  <a:schemeClr val="tx2"/>
                </a:solidFill>
              </a:rPr>
              <a:t>-Klaus</a:t>
            </a:r>
            <a:r>
              <a:rPr lang="de-DE" sz="1400" b="1" dirty="0" smtClean="0">
                <a:solidFill>
                  <a:schemeClr val="tx2"/>
                </a:solidFill>
              </a:rPr>
              <a:t>				</a:t>
            </a:r>
            <a:r>
              <a:rPr lang="de-DE" sz="2000" b="1" dirty="0" smtClean="0">
                <a:solidFill>
                  <a:schemeClr val="tx2"/>
                </a:solidFill>
              </a:rPr>
              <a:t>Dr. Jocelyne </a:t>
            </a:r>
            <a:r>
              <a:rPr lang="de-DE" sz="2000" b="1" dirty="0" err="1" smtClean="0">
                <a:solidFill>
                  <a:schemeClr val="tx2"/>
                </a:solidFill>
              </a:rPr>
              <a:t>Kreipl</a:t>
            </a:r>
            <a:endParaRPr lang="de-DE" sz="2000" b="1" dirty="0">
              <a:solidFill>
                <a:schemeClr val="tx2"/>
              </a:solidFill>
            </a:endParaRPr>
          </a:p>
        </p:txBody>
      </p:sp>
    </p:spTree>
    <p:extLst>
      <p:ext uri="{BB962C8B-B14F-4D97-AF65-F5344CB8AC3E}">
        <p14:creationId xmlns:p14="http://schemas.microsoft.com/office/powerpoint/2010/main" val="319700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Les Français </a:t>
            </a:r>
            <a:r>
              <a:rPr lang="de-DE" b="1" dirty="0" err="1" smtClean="0"/>
              <a:t>s‘interrogent</a:t>
            </a:r>
            <a:endParaRPr lang="de-DE" b="1" dirty="0"/>
          </a:p>
        </p:txBody>
      </p:sp>
      <p:sp>
        <p:nvSpPr>
          <p:cNvPr id="3" name="Inhaltsplatzhalter 2"/>
          <p:cNvSpPr>
            <a:spLocks noGrp="1"/>
          </p:cNvSpPr>
          <p:nvPr>
            <p:ph idx="1"/>
          </p:nvPr>
        </p:nvSpPr>
        <p:spPr/>
        <p:txBody>
          <a:bodyPr/>
          <a:lstStyle/>
          <a:p>
            <a:r>
              <a:rPr lang="de-DE" dirty="0" smtClean="0"/>
              <a:t>La </a:t>
            </a:r>
            <a:r>
              <a:rPr lang="de-DE" dirty="0" err="1" smtClean="0"/>
              <a:t>société</a:t>
            </a:r>
            <a:r>
              <a:rPr lang="de-DE" dirty="0" smtClean="0"/>
              <a:t> </a:t>
            </a:r>
            <a:r>
              <a:rPr lang="de-DE" dirty="0" err="1" smtClean="0"/>
              <a:t>française</a:t>
            </a:r>
            <a:r>
              <a:rPr lang="de-DE" dirty="0" smtClean="0"/>
              <a:t> se </a:t>
            </a:r>
            <a:r>
              <a:rPr lang="de-DE" dirty="0" err="1" smtClean="0"/>
              <a:t>pose</a:t>
            </a:r>
            <a:r>
              <a:rPr lang="de-DE" dirty="0" smtClean="0"/>
              <a:t> </a:t>
            </a:r>
            <a:r>
              <a:rPr lang="de-DE" dirty="0" err="1" smtClean="0"/>
              <a:t>aujourd‘hui</a:t>
            </a:r>
            <a:r>
              <a:rPr lang="de-DE" dirty="0" smtClean="0"/>
              <a:t> </a:t>
            </a:r>
            <a:r>
              <a:rPr lang="de-DE" dirty="0" err="1" smtClean="0"/>
              <a:t>deux</a:t>
            </a:r>
            <a:r>
              <a:rPr lang="de-DE" dirty="0" smtClean="0"/>
              <a:t> </a:t>
            </a:r>
            <a:r>
              <a:rPr lang="de-DE" dirty="0" err="1" smtClean="0"/>
              <a:t>questions</a:t>
            </a:r>
            <a:r>
              <a:rPr lang="de-DE" dirty="0" smtClean="0"/>
              <a:t>:</a:t>
            </a:r>
          </a:p>
          <a:p>
            <a:endParaRPr lang="de-DE" dirty="0" smtClean="0"/>
          </a:p>
          <a:p>
            <a:r>
              <a:rPr lang="de-DE" dirty="0" err="1" smtClean="0">
                <a:latin typeface="+mj-lt"/>
                <a:ea typeface="Verdana"/>
                <a:cs typeface="Verdana"/>
              </a:rPr>
              <a:t>Faut-il</a:t>
            </a:r>
            <a:r>
              <a:rPr lang="de-DE" dirty="0" smtClean="0">
                <a:latin typeface="+mj-lt"/>
                <a:ea typeface="Verdana"/>
                <a:cs typeface="Verdana"/>
              </a:rPr>
              <a:t> </a:t>
            </a:r>
            <a:r>
              <a:rPr lang="de-DE" dirty="0" err="1" smtClean="0">
                <a:latin typeface="+mj-lt"/>
                <a:ea typeface="Verdana"/>
                <a:cs typeface="Verdana"/>
              </a:rPr>
              <a:t>limiter</a:t>
            </a:r>
            <a:r>
              <a:rPr lang="de-DE" dirty="0" smtClean="0">
                <a:latin typeface="+mj-lt"/>
                <a:ea typeface="Verdana"/>
                <a:cs typeface="Verdana"/>
              </a:rPr>
              <a:t> la </a:t>
            </a:r>
            <a:r>
              <a:rPr lang="de-DE" dirty="0" err="1" smtClean="0">
                <a:latin typeface="+mj-lt"/>
                <a:ea typeface="Verdana"/>
                <a:cs typeface="Verdana"/>
              </a:rPr>
              <a:t>liberté</a:t>
            </a:r>
            <a:r>
              <a:rPr lang="de-DE" dirty="0" smtClean="0">
                <a:latin typeface="+mj-lt"/>
                <a:ea typeface="Verdana"/>
                <a:cs typeface="Verdana"/>
              </a:rPr>
              <a:t> </a:t>
            </a:r>
            <a:r>
              <a:rPr lang="de-DE" dirty="0" err="1" smtClean="0">
                <a:latin typeface="+mj-lt"/>
                <a:ea typeface="Verdana"/>
                <a:cs typeface="Verdana"/>
              </a:rPr>
              <a:t>d‘expression</a:t>
            </a:r>
            <a:r>
              <a:rPr lang="de-DE" dirty="0" smtClean="0">
                <a:latin typeface="+mj-lt"/>
                <a:ea typeface="Verdana"/>
                <a:cs typeface="Verdana"/>
              </a:rPr>
              <a:t>?</a:t>
            </a:r>
          </a:p>
          <a:p>
            <a:r>
              <a:rPr lang="de-DE" dirty="0" err="1"/>
              <a:t>Doit</a:t>
            </a:r>
            <a:r>
              <a:rPr lang="de-DE" dirty="0"/>
              <a:t>-on </a:t>
            </a:r>
            <a:r>
              <a:rPr lang="de-DE" dirty="0" err="1"/>
              <a:t>réformer</a:t>
            </a:r>
            <a:r>
              <a:rPr lang="de-DE" dirty="0"/>
              <a:t> la </a:t>
            </a:r>
            <a:r>
              <a:rPr lang="de-DE" dirty="0" err="1" smtClean="0"/>
              <a:t>la</a:t>
            </a:r>
            <a:r>
              <a:rPr lang="de-DE" dirty="0" err="1" smtClean="0">
                <a:ea typeface="Verdana"/>
                <a:cs typeface="Verdana"/>
              </a:rPr>
              <a:t>ïcité</a:t>
            </a:r>
            <a:r>
              <a:rPr lang="de-DE" dirty="0" smtClean="0">
                <a:ea typeface="Verdana"/>
                <a:cs typeface="Verdana"/>
              </a:rPr>
              <a:t> et </a:t>
            </a:r>
            <a:r>
              <a:rPr lang="de-DE" dirty="0" err="1" smtClean="0">
                <a:ea typeface="Verdana"/>
                <a:cs typeface="Verdana"/>
              </a:rPr>
              <a:t>réviser</a:t>
            </a:r>
            <a:r>
              <a:rPr lang="de-DE" dirty="0" smtClean="0">
                <a:ea typeface="Verdana"/>
                <a:cs typeface="Verdana"/>
              </a:rPr>
              <a:t> la </a:t>
            </a:r>
            <a:r>
              <a:rPr lang="de-DE" dirty="0" err="1" smtClean="0">
                <a:ea typeface="Verdana"/>
                <a:cs typeface="Verdana"/>
              </a:rPr>
              <a:t>loi</a:t>
            </a:r>
            <a:r>
              <a:rPr lang="de-DE" dirty="0" smtClean="0">
                <a:ea typeface="Verdana"/>
                <a:cs typeface="Verdana"/>
              </a:rPr>
              <a:t> de 1905?</a:t>
            </a:r>
            <a:endParaRPr lang="de-DE" dirty="0">
              <a:ea typeface="Verdana"/>
              <a:cs typeface="Verdana"/>
            </a:endParaRPr>
          </a:p>
          <a:p>
            <a:endParaRPr lang="de-DE" dirty="0" smtClean="0">
              <a:latin typeface="+mj-lt"/>
            </a:endParaRPr>
          </a:p>
          <a:p>
            <a:endParaRPr lang="de-DE" dirty="0"/>
          </a:p>
        </p:txBody>
      </p:sp>
    </p:spTree>
    <p:extLst>
      <p:ext uri="{BB962C8B-B14F-4D97-AF65-F5344CB8AC3E}">
        <p14:creationId xmlns:p14="http://schemas.microsoft.com/office/powerpoint/2010/main" val="42988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Attachement à la </a:t>
            </a:r>
            <a:r>
              <a:rPr lang="de-DE" dirty="0" err="1" smtClean="0"/>
              <a:t>liberté</a:t>
            </a:r>
            <a:r>
              <a:rPr lang="de-DE" dirty="0" smtClean="0"/>
              <a:t> </a:t>
            </a:r>
            <a:r>
              <a:rPr lang="de-DE" dirty="0" err="1" smtClean="0"/>
              <a:t>d‘expression</a:t>
            </a:r>
            <a:endParaRPr lang="de-DE" dirty="0"/>
          </a:p>
        </p:txBody>
      </p:sp>
      <p:sp>
        <p:nvSpPr>
          <p:cNvPr id="3" name="Inhaltsplatzhalter 2"/>
          <p:cNvSpPr>
            <a:spLocks noGrp="1"/>
          </p:cNvSpPr>
          <p:nvPr>
            <p:ph idx="1"/>
          </p:nvPr>
        </p:nvSpPr>
        <p:spPr/>
        <p:txBody>
          <a:bodyPr/>
          <a:lstStyle/>
          <a:p>
            <a:r>
              <a:rPr lang="fr-FR" dirty="0" smtClean="0"/>
              <a:t> </a:t>
            </a:r>
            <a:r>
              <a:rPr lang="fr-FR" sz="2000" b="1" dirty="0"/>
              <a:t>“Je ne suis pas d’accord avec ce que vous dites, mais je me battrai jusqu’à la mort pour que vous ayez le droit de le </a:t>
            </a:r>
            <a:r>
              <a:rPr lang="fr-FR" sz="2000" b="1" dirty="0" smtClean="0"/>
              <a:t>dire.”    </a:t>
            </a:r>
            <a:r>
              <a:rPr lang="de-DE" sz="2000" b="1" dirty="0" smtClean="0"/>
              <a:t>Voltaire</a:t>
            </a:r>
          </a:p>
          <a:p>
            <a:endParaRPr lang="de-DE" sz="2000" b="1" dirty="0"/>
          </a:p>
          <a:p>
            <a:endParaRPr lang="de-DE"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8920"/>
            <a:ext cx="571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056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err="1" smtClean="0"/>
              <a:t>Confusion</a:t>
            </a:r>
            <a:r>
              <a:rPr lang="de-DE" sz="3200" b="1" dirty="0" smtClean="0"/>
              <a:t> </a:t>
            </a:r>
            <a:r>
              <a:rPr lang="de-DE" sz="3200" b="1" dirty="0" err="1" smtClean="0"/>
              <a:t>autour</a:t>
            </a:r>
            <a:r>
              <a:rPr lang="de-DE" sz="3200" b="1" dirty="0" smtClean="0"/>
              <a:t> du </a:t>
            </a:r>
            <a:r>
              <a:rPr lang="de-DE" sz="3200" b="1" dirty="0" err="1" smtClean="0"/>
              <a:t>concept</a:t>
            </a:r>
            <a:r>
              <a:rPr lang="de-DE" sz="3200" b="1" dirty="0" smtClean="0"/>
              <a:t> de </a:t>
            </a:r>
            <a:r>
              <a:rPr lang="de-DE" sz="3200" b="1" dirty="0" err="1">
                <a:cs typeface="Arial" panose="020B0604020202020204" pitchFamily="34" charset="0"/>
              </a:rPr>
              <a:t>la</a:t>
            </a:r>
            <a:r>
              <a:rPr lang="de-DE" sz="3200" b="1" dirty="0" err="1">
                <a:ea typeface="Verdana"/>
                <a:cs typeface="Arial" panose="020B0604020202020204" pitchFamily="34" charset="0"/>
              </a:rPr>
              <a:t>ïcité</a:t>
            </a:r>
            <a:endParaRPr lang="de-DE" sz="3200" b="1" dirty="0"/>
          </a:p>
        </p:txBody>
      </p:sp>
      <p:sp>
        <p:nvSpPr>
          <p:cNvPr id="3" name="Inhaltsplatzhalter 2"/>
          <p:cNvSpPr>
            <a:spLocks noGrp="1"/>
          </p:cNvSpPr>
          <p:nvPr>
            <p:ph idx="1"/>
          </p:nvPr>
        </p:nvSpPr>
        <p:spPr/>
        <p:txBody>
          <a:bodyPr>
            <a:normAutofit fontScale="92500" lnSpcReduction="20000"/>
          </a:bodyPr>
          <a:lstStyle/>
          <a:p>
            <a:pPr marL="0" indent="0">
              <a:buNone/>
            </a:pPr>
            <a:r>
              <a:rPr lang="de-DE" b="1" dirty="0" smtClean="0">
                <a:latin typeface="Arial" panose="020B0604020202020204" pitchFamily="34" charset="0"/>
                <a:cs typeface="Arial" panose="020B0604020202020204" pitchFamily="34" charset="0"/>
              </a:rPr>
              <a:t>	La </a:t>
            </a:r>
            <a:r>
              <a:rPr lang="de-DE" b="1" dirty="0" err="1" smtClean="0">
                <a:latin typeface="Arial" panose="020B0604020202020204" pitchFamily="34" charset="0"/>
                <a:cs typeface="Arial" panose="020B0604020202020204" pitchFamily="34" charset="0"/>
              </a:rPr>
              <a:t>la</a:t>
            </a:r>
            <a:r>
              <a:rPr lang="de-DE" b="1" dirty="0" err="1" smtClean="0">
                <a:latin typeface="Arial" panose="020B0604020202020204" pitchFamily="34" charset="0"/>
                <a:ea typeface="Verdana"/>
                <a:cs typeface="Arial" panose="020B0604020202020204" pitchFamily="34" charset="0"/>
              </a:rPr>
              <a:t>ïcité</a:t>
            </a:r>
            <a:r>
              <a:rPr lang="de-DE" b="1" dirty="0" smtClean="0">
                <a:latin typeface="Arial" panose="020B0604020202020204" pitchFamily="34" charset="0"/>
                <a:ea typeface="Verdana"/>
                <a:cs typeface="Arial" panose="020B0604020202020204" pitchFamily="34" charset="0"/>
              </a:rPr>
              <a:t> et </a:t>
            </a:r>
            <a:r>
              <a:rPr lang="de-DE" b="1" dirty="0" err="1" smtClean="0">
                <a:latin typeface="Arial" panose="020B0604020202020204" pitchFamily="34" charset="0"/>
                <a:ea typeface="Verdana"/>
                <a:cs typeface="Arial" panose="020B0604020202020204" pitchFamily="34" charset="0"/>
              </a:rPr>
              <a:t>ses</a:t>
            </a:r>
            <a:r>
              <a:rPr lang="de-DE" b="1" dirty="0" smtClean="0">
                <a:latin typeface="Arial" panose="020B0604020202020204" pitchFamily="34" charset="0"/>
                <a:ea typeface="Verdana"/>
                <a:cs typeface="Arial" panose="020B0604020202020204" pitchFamily="34" charset="0"/>
              </a:rPr>
              <a:t> </a:t>
            </a:r>
            <a:r>
              <a:rPr lang="de-DE" b="1" dirty="0" err="1" smtClean="0">
                <a:latin typeface="Arial" panose="020B0604020202020204" pitchFamily="34" charset="0"/>
                <a:ea typeface="Verdana"/>
                <a:cs typeface="Arial" panose="020B0604020202020204" pitchFamily="34" charset="0"/>
              </a:rPr>
              <a:t>qualificatifs</a:t>
            </a:r>
            <a:endParaRPr lang="de-DE" b="1" dirty="0" smtClean="0">
              <a:latin typeface="Arial" panose="020B0604020202020204" pitchFamily="34" charset="0"/>
              <a:ea typeface="Verdana"/>
              <a:cs typeface="Arial" panose="020B0604020202020204" pitchFamily="34" charset="0"/>
            </a:endParaRPr>
          </a:p>
          <a:p>
            <a:pPr marL="0" indent="0">
              <a:buNone/>
            </a:pPr>
            <a:endParaRPr lang="de-DE" b="1" dirty="0" smtClean="0">
              <a:latin typeface="Arial" panose="020B0604020202020204" pitchFamily="34" charset="0"/>
              <a:ea typeface="Verdana"/>
              <a:cs typeface="Arial" panose="020B0604020202020204" pitchFamily="34" charset="0"/>
            </a:endParaRPr>
          </a:p>
          <a:p>
            <a:pPr marL="0" indent="0">
              <a:buNone/>
            </a:pP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cs typeface="Arial" panose="020B0604020202020204" pitchFamily="34" charset="0"/>
              </a:rPr>
              <a:t>la</a:t>
            </a:r>
            <a:r>
              <a:rPr lang="de-DE" sz="2800" b="1" dirty="0" err="1" smtClean="0">
                <a:latin typeface="Arial" panose="020B0604020202020204" pitchFamily="34" charset="0"/>
                <a:ea typeface="Verdana"/>
                <a:cs typeface="Arial" panose="020B0604020202020204" pitchFamily="34" charset="0"/>
              </a:rPr>
              <a:t>ïcité</a:t>
            </a: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ea typeface="Verdana"/>
                <a:cs typeface="Arial" panose="020B0604020202020204" pitchFamily="34" charset="0"/>
              </a:rPr>
              <a:t>antireligieuse</a:t>
            </a:r>
            <a:endParaRPr lang="de-DE" sz="2800" b="1" dirty="0" smtClean="0">
              <a:latin typeface="Arial" panose="020B0604020202020204" pitchFamily="34" charset="0"/>
              <a:ea typeface="Verdana"/>
              <a:cs typeface="Arial" panose="020B0604020202020204" pitchFamily="34" charset="0"/>
            </a:endParaRPr>
          </a:p>
          <a:p>
            <a:pPr marL="0" indent="0">
              <a:buNone/>
            </a:pP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cs typeface="Arial" panose="020B0604020202020204" pitchFamily="34" charset="0"/>
              </a:rPr>
              <a:t>la</a:t>
            </a:r>
            <a:r>
              <a:rPr lang="de-DE" sz="2800" b="1" dirty="0" err="1" smtClean="0">
                <a:latin typeface="Arial" panose="020B0604020202020204" pitchFamily="34" charset="0"/>
                <a:ea typeface="Verdana"/>
                <a:cs typeface="Arial" panose="020B0604020202020204" pitchFamily="34" charset="0"/>
              </a:rPr>
              <a:t>ïcité</a:t>
            </a: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ea typeface="Verdana"/>
                <a:cs typeface="Arial" panose="020B0604020202020204" pitchFamily="34" charset="0"/>
              </a:rPr>
              <a:t>ouverte</a:t>
            </a: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ea typeface="Verdana"/>
                <a:cs typeface="Arial" panose="020B0604020202020204" pitchFamily="34" charset="0"/>
              </a:rPr>
              <a:t>souple</a:t>
            </a: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ea typeface="Verdana"/>
                <a:cs typeface="Arial" panose="020B0604020202020204" pitchFamily="34" charset="0"/>
              </a:rPr>
              <a:t>plurielle</a:t>
            </a:r>
            <a:endParaRPr lang="de-DE" sz="2800" b="1" dirty="0" smtClean="0">
              <a:latin typeface="Arial" panose="020B0604020202020204" pitchFamily="34" charset="0"/>
              <a:ea typeface="Verdana"/>
              <a:cs typeface="Arial" panose="020B0604020202020204" pitchFamily="34" charset="0"/>
            </a:endParaRPr>
          </a:p>
          <a:p>
            <a:pPr marL="0" indent="0">
              <a:buNone/>
            </a:pP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cs typeface="Arial" panose="020B0604020202020204" pitchFamily="34" charset="0"/>
              </a:rPr>
              <a:t>la</a:t>
            </a:r>
            <a:r>
              <a:rPr lang="de-DE" sz="2800" b="1" dirty="0" err="1" smtClean="0">
                <a:latin typeface="Arial" panose="020B0604020202020204" pitchFamily="34" charset="0"/>
                <a:ea typeface="Verdana"/>
                <a:cs typeface="Arial" panose="020B0604020202020204" pitchFamily="34" charset="0"/>
              </a:rPr>
              <a:t>ïcité</a:t>
            </a:r>
            <a:r>
              <a:rPr lang="de-DE" sz="2800" b="1" dirty="0" smtClean="0">
                <a:latin typeface="Arial" panose="020B0604020202020204" pitchFamily="34" charset="0"/>
                <a:ea typeface="Verdana"/>
                <a:cs typeface="Arial" panose="020B0604020202020204" pitchFamily="34" charset="0"/>
              </a:rPr>
              <a:t> punitive</a:t>
            </a:r>
          </a:p>
          <a:p>
            <a:pPr marL="0" indent="0">
              <a:buNone/>
            </a:pPr>
            <a:r>
              <a:rPr lang="de-DE" sz="2800" b="1" dirty="0" smtClean="0">
                <a:latin typeface="Arial" panose="020B0604020202020204" pitchFamily="34" charset="0"/>
                <a:ea typeface="Verdana"/>
                <a:cs typeface="Arial" panose="020B0604020202020204" pitchFamily="34" charset="0"/>
              </a:rPr>
              <a:t>●</a:t>
            </a:r>
            <a:r>
              <a:rPr lang="de-DE" sz="2800" b="1" dirty="0" smtClean="0">
                <a:latin typeface="Arial" panose="020B0604020202020204" pitchFamily="34" charset="0"/>
                <a:cs typeface="Arial" panose="020B0604020202020204" pitchFamily="34" charset="0"/>
              </a:rPr>
              <a:t> </a:t>
            </a:r>
            <a:r>
              <a:rPr lang="de-DE" sz="2800" b="1" dirty="0" err="1" smtClean="0">
                <a:latin typeface="Arial" panose="020B0604020202020204" pitchFamily="34" charset="0"/>
                <a:cs typeface="Arial" panose="020B0604020202020204" pitchFamily="34" charset="0"/>
              </a:rPr>
              <a:t>la</a:t>
            </a:r>
            <a:r>
              <a:rPr lang="de-DE" sz="2800" b="1" dirty="0" err="1" smtClean="0">
                <a:latin typeface="Arial" panose="020B0604020202020204" pitchFamily="34" charset="0"/>
                <a:ea typeface="Verdana"/>
                <a:cs typeface="Arial" panose="020B0604020202020204" pitchFamily="34" charset="0"/>
              </a:rPr>
              <a:t>ïcité</a:t>
            </a:r>
            <a:r>
              <a:rPr lang="de-DE" sz="2800" b="1" dirty="0" smtClean="0">
                <a:latin typeface="Arial" panose="020B0604020202020204" pitchFamily="34" charset="0"/>
                <a:ea typeface="Verdana"/>
                <a:cs typeface="Arial" panose="020B0604020202020204" pitchFamily="34" charset="0"/>
              </a:rPr>
              <a:t> positive	</a:t>
            </a:r>
            <a:r>
              <a:rPr lang="de-DE" sz="2800" b="1" smtClean="0">
                <a:latin typeface="Arial" panose="020B0604020202020204" pitchFamily="34" charset="0"/>
                <a:ea typeface="Verdana"/>
                <a:cs typeface="Arial" panose="020B0604020202020204" pitchFamily="34" charset="0"/>
              </a:rPr>
              <a:t>  </a:t>
            </a:r>
            <a:r>
              <a:rPr lang="de-DE" sz="1400" b="1" dirty="0" smtClean="0">
                <a:latin typeface="Arial" panose="020B0604020202020204" pitchFamily="34" charset="0"/>
                <a:ea typeface="Verdana"/>
                <a:cs typeface="Arial" panose="020B0604020202020204" pitchFamily="34" charset="0"/>
              </a:rPr>
              <a:t>"</a:t>
            </a:r>
            <a:r>
              <a:rPr lang="de-DE" sz="1400" b="1" smtClean="0">
                <a:latin typeface="Arial" panose="020B0604020202020204" pitchFamily="34" charset="0"/>
                <a:ea typeface="Verdana"/>
                <a:cs typeface="Arial" panose="020B0604020202020204" pitchFamily="34" charset="0"/>
              </a:rPr>
              <a:t>Les </a:t>
            </a:r>
            <a:r>
              <a:rPr lang="de-DE" sz="1400" b="1" dirty="0" err="1" smtClean="0">
                <a:latin typeface="Arial" panose="020B0604020202020204" pitchFamily="34" charset="0"/>
                <a:ea typeface="Verdana"/>
                <a:cs typeface="Arial" panose="020B0604020202020204" pitchFamily="34" charset="0"/>
              </a:rPr>
              <a:t>racines</a:t>
            </a:r>
            <a:r>
              <a:rPr lang="de-DE" sz="1400" b="1" dirty="0" smtClean="0">
                <a:latin typeface="Arial" panose="020B0604020202020204" pitchFamily="34" charset="0"/>
                <a:ea typeface="Verdana"/>
                <a:cs typeface="Arial" panose="020B0604020202020204" pitchFamily="34" charset="0"/>
              </a:rPr>
              <a:t> de la France </a:t>
            </a:r>
            <a:r>
              <a:rPr lang="de-DE" sz="1400" b="1" dirty="0" err="1" smtClean="0">
                <a:latin typeface="Arial" panose="020B0604020202020204" pitchFamily="34" charset="0"/>
                <a:ea typeface="Verdana"/>
                <a:cs typeface="Arial" panose="020B0604020202020204" pitchFamily="34" charset="0"/>
              </a:rPr>
              <a:t>sont</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essentiellement</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chrétiennes</a:t>
            </a:r>
            <a:r>
              <a:rPr lang="de-DE" sz="1400" b="1" dirty="0" smtClean="0">
                <a:latin typeface="Arial" panose="020B0604020202020204" pitchFamily="34" charset="0"/>
                <a:ea typeface="Verdana"/>
                <a:cs typeface="Arial" panose="020B0604020202020204" pitchFamily="34" charset="0"/>
              </a:rPr>
              <a:t>.			    Elle </a:t>
            </a:r>
            <a:r>
              <a:rPr lang="de-DE" sz="1400" b="1" dirty="0" err="1" smtClean="0">
                <a:latin typeface="Arial" panose="020B0604020202020204" pitchFamily="34" charset="0"/>
                <a:ea typeface="Verdana"/>
                <a:cs typeface="Arial" panose="020B0604020202020204" pitchFamily="34" charset="0"/>
              </a:rPr>
              <a:t>doit</a:t>
            </a:r>
            <a:r>
              <a:rPr lang="de-DE" sz="1400" b="1" dirty="0" smtClean="0">
                <a:latin typeface="Arial" panose="020B0604020202020204" pitchFamily="34" charset="0"/>
                <a:ea typeface="Verdana"/>
                <a:cs typeface="Arial" panose="020B0604020202020204" pitchFamily="34" charset="0"/>
              </a:rPr>
              <a:t> non </a:t>
            </a:r>
            <a:r>
              <a:rPr lang="de-DE" sz="1400" b="1" dirty="0" err="1" smtClean="0">
                <a:latin typeface="Arial" panose="020B0604020202020204" pitchFamily="34" charset="0"/>
                <a:ea typeface="Verdana"/>
                <a:cs typeface="Arial" panose="020B0604020202020204" pitchFamily="34" charset="0"/>
              </a:rPr>
              <a:t>seulement</a:t>
            </a:r>
            <a:r>
              <a:rPr lang="de-DE" sz="1400" b="1" dirty="0" smtClean="0">
                <a:latin typeface="Arial" panose="020B0604020202020204" pitchFamily="34" charset="0"/>
                <a:ea typeface="Verdana"/>
                <a:cs typeface="Arial" panose="020B0604020202020204" pitchFamily="34" charset="0"/>
              </a:rPr>
              <a:t> les </a:t>
            </a:r>
            <a:r>
              <a:rPr lang="de-DE" sz="1400" b="1" dirty="0" err="1" smtClean="0">
                <a:latin typeface="Arial" panose="020B0604020202020204" pitchFamily="34" charset="0"/>
                <a:ea typeface="Verdana"/>
                <a:cs typeface="Arial" panose="020B0604020202020204" pitchFamily="34" charset="0"/>
              </a:rPr>
              <a:t>assumer</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mais</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aussi</a:t>
            </a:r>
            <a:r>
              <a:rPr lang="de-DE" sz="1400" b="1" dirty="0" smtClean="0">
                <a:latin typeface="Arial" panose="020B0604020202020204" pitchFamily="34" charset="0"/>
                <a:ea typeface="Verdana"/>
                <a:cs typeface="Arial" panose="020B0604020202020204" pitchFamily="34" charset="0"/>
              </a:rPr>
              <a:t> les </a:t>
            </a:r>
            <a:r>
              <a:rPr lang="de-DE" sz="1400" b="1" dirty="0" err="1" smtClean="0">
                <a:latin typeface="Arial" panose="020B0604020202020204" pitchFamily="34" charset="0"/>
                <a:ea typeface="Verdana"/>
                <a:cs typeface="Arial" panose="020B0604020202020204" pitchFamily="34" charset="0"/>
              </a:rPr>
              <a:t>valoriser</a:t>
            </a:r>
            <a:r>
              <a:rPr lang="de-DE" sz="1400" b="1" dirty="0" smtClean="0">
                <a:latin typeface="Arial" panose="020B0604020202020204" pitchFamily="34" charset="0"/>
                <a:ea typeface="Verdana"/>
                <a:cs typeface="Arial" panose="020B0604020202020204" pitchFamily="34" charset="0"/>
              </a:rPr>
              <a:t>.</a:t>
            </a:r>
          </a:p>
          <a:p>
            <a:pPr marL="0" indent="0">
              <a:buNone/>
            </a:pP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Arracher</a:t>
            </a:r>
            <a:r>
              <a:rPr lang="de-DE" sz="1400" b="1" dirty="0" smtClean="0">
                <a:latin typeface="Arial" panose="020B0604020202020204" pitchFamily="34" charset="0"/>
                <a:ea typeface="Verdana"/>
                <a:cs typeface="Arial" panose="020B0604020202020204" pitchFamily="34" charset="0"/>
              </a:rPr>
              <a:t> la </a:t>
            </a:r>
            <a:r>
              <a:rPr lang="de-DE" sz="1400" b="1" dirty="0" err="1" smtClean="0">
                <a:latin typeface="Arial" panose="020B0604020202020204" pitchFamily="34" charset="0"/>
                <a:ea typeface="Verdana"/>
                <a:cs typeface="Arial" panose="020B0604020202020204" pitchFamily="34" charset="0"/>
              </a:rPr>
              <a:t>racine</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c‘est</a:t>
            </a:r>
            <a:r>
              <a:rPr lang="de-DE" sz="1400" b="1" dirty="0" smtClean="0">
                <a:latin typeface="Arial" panose="020B0604020202020204" pitchFamily="34" charset="0"/>
                <a:ea typeface="Verdana"/>
                <a:cs typeface="Arial" panose="020B0604020202020204" pitchFamily="34" charset="0"/>
              </a:rPr>
              <a:t> </a:t>
            </a:r>
            <a:r>
              <a:rPr lang="de-DE" sz="1400" b="1" dirty="0" err="1" smtClean="0">
                <a:latin typeface="Arial" panose="020B0604020202020204" pitchFamily="34" charset="0"/>
                <a:ea typeface="Verdana"/>
                <a:cs typeface="Arial" panose="020B0604020202020204" pitchFamily="34" charset="0"/>
              </a:rPr>
              <a:t>affaiblir</a:t>
            </a:r>
            <a:r>
              <a:rPr lang="de-DE" sz="1400" b="1" dirty="0" smtClean="0">
                <a:latin typeface="Arial" panose="020B0604020202020204" pitchFamily="34" charset="0"/>
                <a:ea typeface="Verdana"/>
                <a:cs typeface="Arial" panose="020B0604020202020204" pitchFamily="34" charset="0"/>
              </a:rPr>
              <a:t> le </a:t>
            </a:r>
            <a:r>
              <a:rPr lang="de-DE" sz="1400" b="1" dirty="0" err="1" smtClean="0">
                <a:latin typeface="Arial" panose="020B0604020202020204" pitchFamily="34" charset="0"/>
                <a:ea typeface="Verdana"/>
                <a:cs typeface="Arial" panose="020B0604020202020204" pitchFamily="34" charset="0"/>
              </a:rPr>
              <a:t>ciment</a:t>
            </a:r>
            <a:r>
              <a:rPr lang="de-DE" sz="1400" b="1" dirty="0" smtClean="0">
                <a:latin typeface="Arial" panose="020B0604020202020204" pitchFamily="34" charset="0"/>
                <a:ea typeface="Verdana"/>
                <a:cs typeface="Arial" panose="020B0604020202020204" pitchFamily="34" charset="0"/>
              </a:rPr>
              <a:t> de </a:t>
            </a:r>
            <a:r>
              <a:rPr lang="de-DE" sz="1400" b="1" dirty="0" err="1" smtClean="0">
                <a:latin typeface="Arial" panose="020B0604020202020204" pitchFamily="34" charset="0"/>
                <a:ea typeface="Verdana"/>
                <a:cs typeface="Arial" panose="020B0604020202020204" pitchFamily="34" charset="0"/>
              </a:rPr>
              <a:t>l‘identité</a:t>
            </a:r>
            <a:r>
              <a:rPr lang="de-DE" sz="1400" b="1" dirty="0" smtClean="0">
                <a:latin typeface="Arial" panose="020B0604020202020204" pitchFamily="34" charset="0"/>
                <a:ea typeface="Verdana"/>
                <a:cs typeface="Arial" panose="020B0604020202020204" pitchFamily="34" charset="0"/>
              </a:rPr>
              <a:t>                      			    nationale."</a:t>
            </a:r>
            <a:r>
              <a:rPr lang="de-DE" sz="2800" b="1" dirty="0" smtClean="0">
                <a:latin typeface="Arial" panose="020B0604020202020204" pitchFamily="34" charset="0"/>
                <a:ea typeface="Verdana"/>
                <a:cs typeface="Arial" panose="020B0604020202020204" pitchFamily="34" charset="0"/>
              </a:rPr>
              <a:t>		</a:t>
            </a:r>
          </a:p>
          <a:p>
            <a:pPr marL="0" indent="0">
              <a:buNone/>
            </a:pP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cs typeface="Arial" panose="020B0604020202020204" pitchFamily="34" charset="0"/>
              </a:rPr>
              <a:t>la</a:t>
            </a:r>
            <a:r>
              <a:rPr lang="de-DE" sz="2800" b="1" dirty="0" err="1" smtClean="0">
                <a:latin typeface="Arial" panose="020B0604020202020204" pitchFamily="34" charset="0"/>
                <a:ea typeface="Verdana"/>
                <a:cs typeface="Arial" panose="020B0604020202020204" pitchFamily="34" charset="0"/>
              </a:rPr>
              <a:t>ïcité</a:t>
            </a:r>
            <a:r>
              <a:rPr lang="de-DE" sz="2800" b="1" dirty="0" smtClean="0">
                <a:latin typeface="Arial" panose="020B0604020202020204" pitchFamily="34" charset="0"/>
                <a:ea typeface="Verdana"/>
                <a:cs typeface="Arial" panose="020B0604020202020204" pitchFamily="34" charset="0"/>
              </a:rPr>
              <a:t> </a:t>
            </a:r>
            <a:r>
              <a:rPr lang="de-DE" sz="2800" b="1" dirty="0" err="1" smtClean="0">
                <a:latin typeface="Arial" panose="020B0604020202020204" pitchFamily="34" charset="0"/>
                <a:ea typeface="Verdana"/>
                <a:cs typeface="Arial" panose="020B0604020202020204" pitchFamily="34" charset="0"/>
              </a:rPr>
              <a:t>identitaire</a:t>
            </a:r>
            <a:endParaRPr lang="de-DE" sz="2800" b="1" dirty="0" smtClean="0">
              <a:latin typeface="Arial" panose="020B0604020202020204" pitchFamily="34" charset="0"/>
              <a:ea typeface="Verdana"/>
              <a:cs typeface="Arial" panose="020B0604020202020204" pitchFamily="34" charset="0"/>
            </a:endParaRPr>
          </a:p>
          <a:p>
            <a:pPr marL="0" indent="0">
              <a:buNone/>
            </a:pPr>
            <a:endParaRPr lang="de-DE" sz="2800" b="1" dirty="0" smtClean="0">
              <a:latin typeface="Arial" panose="020B0604020202020204" pitchFamily="34" charset="0"/>
              <a:ea typeface="Verdana"/>
              <a:cs typeface="Arial" panose="020B0604020202020204" pitchFamily="34" charset="0"/>
            </a:endParaRPr>
          </a:p>
          <a:p>
            <a:pPr marL="0" indent="0">
              <a:buNone/>
            </a:pPr>
            <a:r>
              <a:rPr lang="de-DE" sz="2000" dirty="0" smtClean="0">
                <a:latin typeface="Arial" panose="020B0604020202020204" pitchFamily="34" charset="0"/>
                <a:ea typeface="Verdana"/>
                <a:cs typeface="Arial" panose="020B0604020202020204" pitchFamily="34" charset="0"/>
              </a:rPr>
              <a:t>Et </a:t>
            </a:r>
            <a:r>
              <a:rPr lang="de-DE" sz="2000" dirty="0" err="1" smtClean="0">
                <a:latin typeface="Arial" panose="020B0604020202020204" pitchFamily="34" charset="0"/>
                <a:ea typeface="Verdana"/>
                <a:cs typeface="Arial" panose="020B0604020202020204" pitchFamily="34" charset="0"/>
              </a:rPr>
              <a:t>bien</a:t>
            </a:r>
            <a:r>
              <a:rPr lang="de-DE" sz="2000" dirty="0" smtClean="0">
                <a:latin typeface="Arial" panose="020B0604020202020204" pitchFamily="34" charset="0"/>
                <a:ea typeface="Verdana"/>
                <a:cs typeface="Arial" panose="020B0604020202020204" pitchFamily="34" charset="0"/>
              </a:rPr>
              <a:t> </a:t>
            </a:r>
            <a:r>
              <a:rPr lang="de-DE" sz="2000" dirty="0" err="1" smtClean="0">
                <a:latin typeface="Arial" panose="020B0604020202020204" pitchFamily="34" charset="0"/>
                <a:ea typeface="Verdana"/>
                <a:cs typeface="Arial" panose="020B0604020202020204" pitchFamily="34" charset="0"/>
              </a:rPr>
              <a:t>d‘autres</a:t>
            </a:r>
            <a:r>
              <a:rPr lang="de-DE" sz="2000" dirty="0" smtClean="0">
                <a:latin typeface="Arial" panose="020B0604020202020204" pitchFamily="34" charset="0"/>
                <a:ea typeface="Verdana"/>
                <a:cs typeface="Arial" panose="020B0604020202020204" pitchFamily="34" charset="0"/>
              </a:rPr>
              <a:t>…</a:t>
            </a:r>
          </a:p>
          <a:p>
            <a:pPr marL="0" indent="0">
              <a:buNone/>
            </a:pPr>
            <a:endParaRPr lang="de-DE" sz="2800" b="1" dirty="0" smtClean="0">
              <a:latin typeface="Arial" panose="020B0604020202020204" pitchFamily="34" charset="0"/>
              <a:ea typeface="Verdana"/>
              <a:cs typeface="Arial" panose="020B0604020202020204" pitchFamily="34" charset="0"/>
            </a:endParaRPr>
          </a:p>
          <a:p>
            <a:pPr marL="0" indent="0">
              <a:buNone/>
            </a:pPr>
            <a:endParaRPr lang="de-DE" sz="2800" b="1" dirty="0" smtClean="0">
              <a:latin typeface="Arial" panose="020B0604020202020204" pitchFamily="34" charset="0"/>
              <a:ea typeface="Verdana"/>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850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a:t>
            </a:r>
            <a:r>
              <a:rPr lang="de-DE" dirty="0" err="1" smtClean="0"/>
              <a:t>véritable</a:t>
            </a:r>
            <a:r>
              <a:rPr lang="de-DE" dirty="0" smtClean="0"/>
              <a:t> </a:t>
            </a:r>
            <a:r>
              <a:rPr lang="de-DE" dirty="0" err="1" smtClean="0"/>
              <a:t>débat</a:t>
            </a:r>
            <a:r>
              <a:rPr lang="de-DE" dirty="0" smtClean="0"/>
              <a:t>…</a:t>
            </a:r>
            <a:endParaRPr lang="de-DE" dirty="0"/>
          </a:p>
        </p:txBody>
      </p:sp>
      <p:sp>
        <p:nvSpPr>
          <p:cNvPr id="3" name="Inhaltsplatzhalter 2"/>
          <p:cNvSpPr>
            <a:spLocks noGrp="1"/>
          </p:cNvSpPr>
          <p:nvPr>
            <p:ph idx="1"/>
          </p:nvPr>
        </p:nvSpPr>
        <p:spPr/>
        <p:txBody>
          <a:bodyPr>
            <a:normAutofit fontScale="55000" lnSpcReduction="20000"/>
          </a:bodyPr>
          <a:lstStyle/>
          <a:p>
            <a:endParaRPr lang="de-DE" dirty="0" smtClean="0"/>
          </a:p>
          <a:p>
            <a:endParaRPr lang="de-DE" dirty="0"/>
          </a:p>
          <a:p>
            <a:endParaRPr lang="de-DE" dirty="0" smtClean="0"/>
          </a:p>
          <a:p>
            <a:pPr marL="3200400" lvl="7" indent="0">
              <a:buNone/>
            </a:pPr>
            <a:r>
              <a:rPr lang="de-DE" sz="5100" b="1" dirty="0" smtClean="0"/>
              <a:t>La </a:t>
            </a:r>
            <a:r>
              <a:rPr lang="de-DE" sz="5100" b="1" dirty="0" err="1" smtClean="0"/>
              <a:t>peur</a:t>
            </a:r>
            <a:r>
              <a:rPr lang="de-DE" sz="5100" b="1" dirty="0" smtClean="0"/>
              <a:t> de </a:t>
            </a:r>
            <a:r>
              <a:rPr lang="de-DE" sz="5100" b="1" dirty="0" err="1" smtClean="0"/>
              <a:t>l‘islam</a:t>
            </a:r>
            <a:endParaRPr lang="de-DE" sz="5100" b="1" dirty="0" smtClean="0"/>
          </a:p>
          <a:p>
            <a:pPr marL="3200400" lvl="7" indent="0">
              <a:buNone/>
            </a:pPr>
            <a:endParaRPr lang="de-DE" sz="5100" b="1" dirty="0"/>
          </a:p>
          <a:p>
            <a:r>
              <a:rPr lang="fr-FR" b="1" dirty="0"/>
              <a:t>Les chiffres </a:t>
            </a:r>
            <a:r>
              <a:rPr lang="fr-FR" b="1" dirty="0" smtClean="0"/>
              <a:t>clés </a:t>
            </a:r>
            <a:r>
              <a:rPr lang="fr-FR" b="1" dirty="0" smtClean="0">
                <a:solidFill>
                  <a:schemeClr val="tx2"/>
                </a:solidFill>
              </a:rPr>
              <a:t>(avant les attentats de janvier)</a:t>
            </a:r>
            <a:endParaRPr lang="de-DE" dirty="0">
              <a:solidFill>
                <a:schemeClr val="tx2"/>
              </a:solidFill>
            </a:endParaRPr>
          </a:p>
          <a:p>
            <a:pPr marL="0" indent="0">
              <a:buNone/>
            </a:pPr>
            <a:endParaRPr lang="de-DE" dirty="0"/>
          </a:p>
          <a:p>
            <a:r>
              <a:rPr lang="fr-FR" b="1" dirty="0"/>
              <a:t>42 % des Français</a:t>
            </a:r>
            <a:r>
              <a:rPr lang="fr-FR" dirty="0"/>
              <a:t> voient l’islam comme une </a:t>
            </a:r>
            <a:r>
              <a:rPr lang="fr-FR" b="1" dirty="0"/>
              <a:t>menace</a:t>
            </a:r>
            <a:r>
              <a:rPr lang="fr-FR" dirty="0"/>
              <a:t>, et </a:t>
            </a:r>
            <a:r>
              <a:rPr lang="fr-FR" b="1" dirty="0"/>
              <a:t>68 %</a:t>
            </a:r>
            <a:r>
              <a:rPr lang="fr-FR" dirty="0"/>
              <a:t> estiment que les </a:t>
            </a:r>
            <a:r>
              <a:rPr lang="fr-FR" b="1" dirty="0"/>
              <a:t>musulmans ne sont pas bien intégrés dans la société</a:t>
            </a:r>
            <a:r>
              <a:rPr lang="fr-FR" dirty="0"/>
              <a:t>. (« Islam et intégration, le constat d’échec franco-allemand », Le Monde, 4 janvier 2011, selon un sondage </a:t>
            </a:r>
            <a:r>
              <a:rPr lang="fr-FR" dirty="0" err="1"/>
              <a:t>Ifop</a:t>
            </a:r>
            <a:r>
              <a:rPr lang="fr-FR" dirty="0"/>
              <a:t>).</a:t>
            </a:r>
            <a:endParaRPr lang="de-DE" dirty="0"/>
          </a:p>
          <a:p>
            <a:pPr marL="0" indent="0">
              <a:buNone/>
            </a:pPr>
            <a:r>
              <a:rPr lang="fr-FR" dirty="0"/>
              <a:t> </a:t>
            </a:r>
            <a:endParaRPr lang="de-DE" dirty="0"/>
          </a:p>
          <a:p>
            <a:r>
              <a:rPr lang="fr-FR" b="1" dirty="0"/>
              <a:t>74 %</a:t>
            </a:r>
            <a:r>
              <a:rPr lang="fr-FR" dirty="0"/>
              <a:t> pensent que </a:t>
            </a:r>
            <a:r>
              <a:rPr lang="fr-FR" b="1" dirty="0"/>
              <a:t>l’islam « n’est pas compatible avec les valeurs de la société française »</a:t>
            </a:r>
            <a:r>
              <a:rPr lang="fr-FR" dirty="0"/>
              <a:t> (« France 2013, les nouvelles fractures », sondage Ipsos - Le Monde - Fondation Jean-Jaurès - </a:t>
            </a:r>
            <a:r>
              <a:rPr lang="fr-FR" dirty="0" err="1"/>
              <a:t>Cevipof</a:t>
            </a:r>
            <a:r>
              <a:rPr lang="fr-FR" dirty="0"/>
              <a:t>, janvier 2013).</a:t>
            </a:r>
            <a:endParaRPr lang="de-DE" dirty="0"/>
          </a:p>
          <a:p>
            <a:pPr marL="0" indent="0">
              <a:buNone/>
            </a:pPr>
            <a:r>
              <a:rPr lang="fr-FR" dirty="0"/>
              <a:t> </a:t>
            </a:r>
            <a:endParaRPr lang="de-DE" dirty="0"/>
          </a:p>
          <a:p>
            <a:endParaRPr lang="de-DE"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26" y="1484784"/>
            <a:ext cx="86979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254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n-lt"/>
              </a:rPr>
              <a:t>A </a:t>
            </a:r>
            <a:r>
              <a:rPr lang="de-DE" b="1" dirty="0" err="1" smtClean="0">
                <a:latin typeface="+mn-lt"/>
              </a:rPr>
              <a:t>qui</a:t>
            </a:r>
            <a:r>
              <a:rPr lang="de-DE" b="1" dirty="0" smtClean="0">
                <a:latin typeface="+mn-lt"/>
              </a:rPr>
              <a:t> </a:t>
            </a:r>
            <a:r>
              <a:rPr lang="de-DE" b="1" dirty="0" err="1" smtClean="0">
                <a:latin typeface="+mn-lt"/>
              </a:rPr>
              <a:t>s‘applique</a:t>
            </a:r>
            <a:r>
              <a:rPr lang="de-DE" b="1" dirty="0" smtClean="0">
                <a:latin typeface="+mn-lt"/>
              </a:rPr>
              <a:t> la </a:t>
            </a:r>
            <a:r>
              <a:rPr lang="de-DE" b="1" dirty="0" err="1" smtClean="0">
                <a:latin typeface="+mn-lt"/>
              </a:rPr>
              <a:t>la</a:t>
            </a:r>
            <a:r>
              <a:rPr lang="de-DE" b="1" dirty="0" err="1" smtClean="0">
                <a:latin typeface="+mn-lt"/>
                <a:ea typeface="Verdana"/>
                <a:cs typeface="Verdana"/>
              </a:rPr>
              <a:t>ïcité</a:t>
            </a:r>
            <a:r>
              <a:rPr lang="de-DE" b="1" dirty="0" smtClean="0">
                <a:latin typeface="+mn-lt"/>
                <a:ea typeface="Verdana"/>
                <a:cs typeface="Verdana"/>
              </a:rPr>
              <a:t>?</a:t>
            </a:r>
            <a:endParaRPr lang="de-DE" b="1" dirty="0">
              <a:latin typeface="+mn-lt"/>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A </a:t>
            </a:r>
            <a:r>
              <a:rPr lang="de-DE" dirty="0" err="1" smtClean="0">
                <a:latin typeface="Arial" panose="020B0604020202020204" pitchFamily="34" charset="0"/>
                <a:cs typeface="Arial" panose="020B0604020202020204" pitchFamily="34" charset="0"/>
              </a:rPr>
              <a:t>l‘Etat</a:t>
            </a:r>
            <a:r>
              <a:rPr lang="de-DE" dirty="0" smtClean="0">
                <a:latin typeface="Arial" panose="020B0604020202020204" pitchFamily="34" charset="0"/>
                <a:cs typeface="Arial" panose="020B0604020202020204" pitchFamily="34" charset="0"/>
              </a:rPr>
              <a:t> et </a:t>
            </a:r>
            <a:r>
              <a:rPr lang="de-DE" dirty="0" err="1" smtClean="0">
                <a:latin typeface="Arial" panose="020B0604020202020204" pitchFamily="34" charset="0"/>
                <a:cs typeface="Arial" panose="020B0604020202020204" pitchFamily="34" charset="0"/>
              </a:rPr>
              <a:t>ses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agents</a:t>
            </a:r>
            <a:r>
              <a:rPr lang="de-DE" dirty="0" smtClean="0">
                <a:latin typeface="Arial" panose="020B0604020202020204" pitchFamily="34" charset="0"/>
                <a:cs typeface="Arial" panose="020B0604020202020204" pitchFamily="34" charset="0"/>
              </a:rPr>
              <a:t>?</a:t>
            </a:r>
          </a:p>
          <a:p>
            <a:r>
              <a:rPr lang="de-DE" dirty="0" err="1" smtClean="0">
                <a:latin typeface="Arial" panose="020B0604020202020204" pitchFamily="34" charset="0"/>
                <a:cs typeface="Arial" panose="020B0604020202020204" pitchFamily="34" charset="0"/>
              </a:rPr>
              <a:t>Aux</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individus</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Les </a:t>
            </a:r>
            <a:r>
              <a:rPr lang="de-DE" dirty="0" err="1" smtClean="0">
                <a:latin typeface="Arial" panose="020B0604020202020204" pitchFamily="34" charset="0"/>
                <a:cs typeface="Arial" panose="020B0604020202020204" pitchFamily="34" charset="0"/>
              </a:rPr>
              <a:t>lois</a:t>
            </a:r>
            <a:r>
              <a:rPr lang="de-DE" dirty="0" smtClean="0">
                <a:latin typeface="Arial" panose="020B0604020202020204" pitchFamily="34" charset="0"/>
                <a:cs typeface="Arial" panose="020B0604020202020204" pitchFamily="34" charset="0"/>
              </a:rPr>
              <a:t> de 2004 et 2010 </a:t>
            </a:r>
            <a:r>
              <a:rPr lang="de-DE" dirty="0" err="1" smtClean="0">
                <a:latin typeface="Arial" panose="020B0604020202020204" pitchFamily="34" charset="0"/>
                <a:cs typeface="Arial" panose="020B0604020202020204" pitchFamily="34" charset="0"/>
              </a:rPr>
              <a:t>sont-elles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la</a:t>
            </a:r>
            <a:r>
              <a:rPr lang="de-DE" dirty="0" err="1" smtClean="0">
                <a:latin typeface="Arial" panose="020B0604020202020204" pitchFamily="34" charset="0"/>
                <a:ea typeface="Verdana"/>
                <a:cs typeface="Arial" panose="020B0604020202020204" pitchFamily="34" charset="0"/>
              </a:rPr>
              <a:t>ïques</a:t>
            </a:r>
            <a:r>
              <a:rPr lang="de-DE" dirty="0" smtClean="0">
                <a:latin typeface="Arial" panose="020B0604020202020204" pitchFamily="34" charset="0"/>
                <a:ea typeface="Verdana"/>
                <a:cs typeface="Arial" panose="020B0604020202020204" pitchFamily="34" charset="0"/>
              </a:rPr>
              <a:t>?</a:t>
            </a:r>
          </a:p>
          <a:p>
            <a:r>
              <a:rPr lang="de-DE" b="1" u="sng" dirty="0" smtClean="0">
                <a:latin typeface="Arial" panose="020B0604020202020204" pitchFamily="34" charset="0"/>
                <a:ea typeface="Verdana"/>
                <a:cs typeface="Arial" panose="020B0604020202020204" pitchFamily="34" charset="0"/>
              </a:rPr>
              <a:t>Notion </a:t>
            </a:r>
            <a:r>
              <a:rPr lang="de-DE" b="1" u="sng" dirty="0" err="1" smtClean="0">
                <a:latin typeface="Arial" panose="020B0604020202020204" pitchFamily="34" charset="0"/>
                <a:ea typeface="Verdana"/>
                <a:cs typeface="Arial" panose="020B0604020202020204" pitchFamily="34" charset="0"/>
              </a:rPr>
              <a:t>d‘espace</a:t>
            </a:r>
            <a:r>
              <a:rPr lang="de-DE" b="1" u="sng" dirty="0" smtClean="0">
                <a:latin typeface="Arial" panose="020B0604020202020204" pitchFamily="34" charset="0"/>
                <a:ea typeface="Verdana"/>
                <a:cs typeface="Arial" panose="020B0604020202020204" pitchFamily="34" charset="0"/>
              </a:rPr>
              <a:t> </a:t>
            </a:r>
            <a:r>
              <a:rPr lang="de-DE" b="1" u="sng" dirty="0" err="1" smtClean="0">
                <a:latin typeface="Arial" panose="020B0604020202020204" pitchFamily="34" charset="0"/>
                <a:ea typeface="Verdana"/>
                <a:cs typeface="Arial" panose="020B0604020202020204" pitchFamily="34" charset="0"/>
              </a:rPr>
              <a:t>public</a:t>
            </a:r>
            <a:endParaRPr lang="de-DE" b="1" u="sng" dirty="0" smtClean="0">
              <a:latin typeface="Arial" panose="020B0604020202020204" pitchFamily="34" charset="0"/>
              <a:ea typeface="Verdana"/>
              <a:cs typeface="Arial" panose="020B0604020202020204" pitchFamily="34" charset="0"/>
            </a:endParaRPr>
          </a:p>
          <a:p>
            <a:endParaRPr lang="de-DE" b="1" u="sng" dirty="0" smtClean="0">
              <a:latin typeface="Arial" panose="020B0604020202020204" pitchFamily="34" charset="0"/>
              <a:ea typeface="Verdana"/>
              <a:cs typeface="Arial" panose="020B0604020202020204" pitchFamily="34" charset="0"/>
            </a:endParaRPr>
          </a:p>
          <a:p>
            <a:pPr marL="0" indent="0">
              <a:buNone/>
            </a:pPr>
            <a:endParaRPr lang="de-DE" b="1" u="sng"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013176"/>
            <a:ext cx="8651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5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err="1" smtClean="0"/>
              <a:t>Restriction</a:t>
            </a:r>
            <a:r>
              <a:rPr lang="de-DE" sz="3600" b="1" dirty="0" smtClean="0"/>
              <a:t> des </a:t>
            </a:r>
            <a:r>
              <a:rPr lang="de-DE" sz="3600" b="1" dirty="0" err="1" smtClean="0"/>
              <a:t>libertés</a:t>
            </a:r>
            <a:r>
              <a:rPr lang="de-DE" sz="3600" b="1" dirty="0" smtClean="0"/>
              <a:t> </a:t>
            </a:r>
            <a:r>
              <a:rPr lang="de-DE" sz="3600" b="1" dirty="0" err="1" smtClean="0"/>
              <a:t>religieuses</a:t>
            </a:r>
            <a:r>
              <a:rPr lang="de-DE" sz="3600" b="1" dirty="0" smtClean="0"/>
              <a:t> </a:t>
            </a:r>
            <a:r>
              <a:rPr lang="de-DE" sz="3600" b="1" dirty="0" err="1" smtClean="0"/>
              <a:t>ou</a:t>
            </a:r>
            <a:r>
              <a:rPr lang="de-DE" sz="3600" b="1" dirty="0" smtClean="0"/>
              <a:t>…</a:t>
            </a:r>
            <a:endParaRPr lang="de-DE" sz="3600" b="1" dirty="0"/>
          </a:p>
        </p:txBody>
      </p:sp>
      <p:sp>
        <p:nvSpPr>
          <p:cNvPr id="3" name="Inhaltsplatzhalter 2"/>
          <p:cNvSpPr>
            <a:spLocks noGrp="1"/>
          </p:cNvSpPr>
          <p:nvPr>
            <p:ph idx="1"/>
          </p:nvPr>
        </p:nvSpPr>
        <p:spPr/>
        <p:txBody>
          <a:bodyPr/>
          <a:lstStyle/>
          <a:p>
            <a:r>
              <a:rPr lang="de-DE" dirty="0" smtClean="0">
                <a:latin typeface="+mj-lt"/>
                <a:cs typeface="Arial" panose="020B0604020202020204" pitchFamily="34" charset="0"/>
              </a:rPr>
              <a:t>Neutralisation de </a:t>
            </a:r>
            <a:r>
              <a:rPr lang="de-DE" dirty="0" err="1" smtClean="0">
                <a:latin typeface="+mj-lt"/>
                <a:cs typeface="Arial" panose="020B0604020202020204" pitchFamily="34" charset="0"/>
              </a:rPr>
              <a:t>l‘espace</a:t>
            </a:r>
            <a:r>
              <a:rPr lang="de-DE" dirty="0" smtClean="0">
                <a:latin typeface="+mj-lt"/>
                <a:cs typeface="Arial" panose="020B0604020202020204" pitchFamily="34" charset="0"/>
              </a:rPr>
              <a:t> </a:t>
            </a:r>
            <a:r>
              <a:rPr lang="de-DE" dirty="0" err="1" smtClean="0">
                <a:latin typeface="+mj-lt"/>
                <a:cs typeface="Arial" panose="020B0604020202020204" pitchFamily="34" charset="0"/>
              </a:rPr>
              <a:t>public</a:t>
            </a:r>
            <a:r>
              <a:rPr lang="de-DE" dirty="0" smtClean="0">
                <a:latin typeface="+mj-lt"/>
                <a:cs typeface="Arial" panose="020B0604020202020204" pitchFamily="34" charset="0"/>
              </a:rPr>
              <a:t> (</a:t>
            </a:r>
            <a:r>
              <a:rPr lang="de-DE" dirty="0" err="1" smtClean="0">
                <a:latin typeface="+mj-lt"/>
                <a:cs typeface="Arial" panose="020B0604020202020204" pitchFamily="34" charset="0"/>
              </a:rPr>
              <a:t>valentine</a:t>
            </a:r>
            <a:r>
              <a:rPr lang="de-DE" dirty="0" smtClean="0">
                <a:latin typeface="+mj-lt"/>
                <a:cs typeface="Arial" panose="020B0604020202020204" pitchFamily="34" charset="0"/>
              </a:rPr>
              <a:t> Zuber)</a:t>
            </a:r>
          </a:p>
          <a:p>
            <a:r>
              <a:rPr lang="de-DE" dirty="0" err="1" smtClean="0">
                <a:latin typeface="+mj-lt"/>
                <a:cs typeface="Arial" panose="020B0604020202020204" pitchFamily="34" charset="0"/>
              </a:rPr>
              <a:t>Homogénisation</a:t>
            </a:r>
            <a:r>
              <a:rPr lang="de-DE" dirty="0" smtClean="0">
                <a:latin typeface="+mj-lt"/>
                <a:cs typeface="Arial" panose="020B0604020202020204" pitchFamily="34" charset="0"/>
              </a:rPr>
              <a:t> </a:t>
            </a:r>
            <a:r>
              <a:rPr lang="de-DE" dirty="0" err="1" smtClean="0">
                <a:latin typeface="+mj-lt"/>
                <a:cs typeface="Arial" panose="020B0604020202020204" pitchFamily="34" charset="0"/>
              </a:rPr>
              <a:t>culturelle</a:t>
            </a:r>
            <a:r>
              <a:rPr lang="de-DE" dirty="0" smtClean="0">
                <a:latin typeface="+mj-lt"/>
                <a:cs typeface="Arial" panose="020B0604020202020204" pitchFamily="34" charset="0"/>
              </a:rPr>
              <a:t> de </a:t>
            </a:r>
            <a:r>
              <a:rPr lang="de-DE" dirty="0" err="1" smtClean="0">
                <a:latin typeface="+mj-lt"/>
                <a:cs typeface="Arial" panose="020B0604020202020204" pitchFamily="34" charset="0"/>
              </a:rPr>
              <a:t>l‘espace</a:t>
            </a:r>
            <a:r>
              <a:rPr lang="de-DE" dirty="0" smtClean="0">
                <a:latin typeface="+mj-lt"/>
                <a:cs typeface="Arial" panose="020B0604020202020204" pitchFamily="34" charset="0"/>
              </a:rPr>
              <a:t> </a:t>
            </a:r>
            <a:r>
              <a:rPr lang="de-DE" dirty="0" err="1" smtClean="0">
                <a:latin typeface="+mj-lt"/>
                <a:cs typeface="Arial" panose="020B0604020202020204" pitchFamily="34" charset="0"/>
              </a:rPr>
              <a:t>public</a:t>
            </a:r>
            <a:r>
              <a:rPr lang="de-DE" dirty="0" smtClean="0">
                <a:latin typeface="+mj-lt"/>
                <a:cs typeface="Arial" panose="020B0604020202020204" pitchFamily="34" charset="0"/>
              </a:rPr>
              <a:t> (Alain </a:t>
            </a:r>
            <a:r>
              <a:rPr lang="de-DE" dirty="0" err="1" smtClean="0">
                <a:latin typeface="+mj-lt"/>
                <a:cs typeface="Arial" panose="020B0604020202020204" pitchFamily="34" charset="0"/>
              </a:rPr>
              <a:t>Dieckhoff</a:t>
            </a:r>
            <a:r>
              <a:rPr lang="de-DE" dirty="0" smtClean="0">
                <a:latin typeface="+mj-lt"/>
                <a:cs typeface="Arial" panose="020B0604020202020204" pitchFamily="34" charset="0"/>
              </a:rPr>
              <a:t>)</a:t>
            </a:r>
          </a:p>
          <a:p>
            <a:r>
              <a:rPr lang="de-DE" dirty="0" err="1" smtClean="0">
                <a:latin typeface="+mj-lt"/>
                <a:cs typeface="Arial" panose="020B0604020202020204" pitchFamily="34" charset="0"/>
              </a:rPr>
              <a:t>Esthétisation</a:t>
            </a:r>
            <a:r>
              <a:rPr lang="de-DE" dirty="0" smtClean="0">
                <a:latin typeface="+mj-lt"/>
                <a:cs typeface="Arial" panose="020B0604020202020204" pitchFamily="34" charset="0"/>
              </a:rPr>
              <a:t> de </a:t>
            </a:r>
            <a:r>
              <a:rPr lang="de-DE" dirty="0" err="1" smtClean="0">
                <a:latin typeface="+mj-lt"/>
                <a:cs typeface="Arial" panose="020B0604020202020204" pitchFamily="34" charset="0"/>
              </a:rPr>
              <a:t>l‘espace</a:t>
            </a:r>
            <a:r>
              <a:rPr lang="de-DE" dirty="0" smtClean="0">
                <a:latin typeface="+mj-lt"/>
                <a:cs typeface="Arial" panose="020B0604020202020204" pitchFamily="34" charset="0"/>
              </a:rPr>
              <a:t> </a:t>
            </a:r>
            <a:r>
              <a:rPr lang="de-DE" dirty="0" err="1" smtClean="0">
                <a:latin typeface="+mj-lt"/>
                <a:cs typeface="Arial" panose="020B0604020202020204" pitchFamily="34" charset="0"/>
              </a:rPr>
              <a:t>public</a:t>
            </a:r>
            <a:r>
              <a:rPr lang="de-DE" dirty="0" smtClean="0">
                <a:latin typeface="+mj-lt"/>
                <a:cs typeface="Arial" panose="020B0604020202020204" pitchFamily="34" charset="0"/>
              </a:rPr>
              <a:t> (Rapha</a:t>
            </a:r>
            <a:r>
              <a:rPr lang="de-DE" dirty="0" smtClean="0">
                <a:latin typeface="+mj-lt"/>
                <a:ea typeface="Verdana"/>
                <a:cs typeface="Arial" panose="020B0604020202020204" pitchFamily="34" charset="0"/>
              </a:rPr>
              <a:t>ël </a:t>
            </a:r>
            <a:r>
              <a:rPr lang="de-DE" dirty="0" err="1" smtClean="0">
                <a:latin typeface="+mj-lt"/>
                <a:ea typeface="Verdana"/>
                <a:cs typeface="Arial" panose="020B0604020202020204" pitchFamily="34" charset="0"/>
              </a:rPr>
              <a:t>Liogier</a:t>
            </a:r>
            <a:r>
              <a:rPr lang="de-DE" dirty="0" smtClean="0">
                <a:latin typeface="+mj-lt"/>
                <a:ea typeface="Verdana"/>
                <a:cs typeface="Arial" panose="020B0604020202020204" pitchFamily="34" charset="0"/>
              </a:rPr>
              <a:t>)</a:t>
            </a:r>
          </a:p>
          <a:p>
            <a:pPr marL="0" indent="0">
              <a:buNone/>
            </a:pPr>
            <a:endParaRPr lang="de-DE" dirty="0" smtClean="0">
              <a:latin typeface="Arial" panose="020B0604020202020204" pitchFamily="34" charset="0"/>
              <a:ea typeface="Verdana"/>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01208"/>
            <a:ext cx="8651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1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fontScale="90000"/>
          </a:bodyPr>
          <a:lstStyle/>
          <a:p>
            <a:r>
              <a:rPr lang="fr-FR" sz="3600" b="1" dirty="0" smtClean="0"/>
              <a:t>Sondage : ce que les Français pensent de </a:t>
            </a:r>
            <a:r>
              <a:rPr lang="fr-FR" sz="3600" b="1" dirty="0"/>
              <a:t>l'islam</a:t>
            </a:r>
            <a:r>
              <a:rPr lang="fr-FR" b="1" dirty="0"/>
              <a:t/>
            </a:r>
            <a:br>
              <a:rPr lang="fr-FR" b="1" dirty="0"/>
            </a:br>
            <a:r>
              <a:rPr lang="fr-FR" sz="1300" b="1" dirty="0" smtClean="0"/>
              <a:t>pour leparisien.fr en date du 20 juin 2015</a:t>
            </a:r>
            <a:br>
              <a:rPr lang="fr-FR" sz="1300" b="1" dirty="0" smtClean="0"/>
            </a:br>
            <a:r>
              <a:rPr lang="fr-FR" sz="1300" b="1" dirty="0" smtClean="0">
                <a:solidFill>
                  <a:schemeClr val="tx2"/>
                </a:solidFill>
              </a:rPr>
              <a:t>(après les attentats de janvier)</a:t>
            </a:r>
            <a:endParaRPr lang="de-DE" sz="1300" dirty="0">
              <a:solidFill>
                <a:schemeClr val="tx2"/>
              </a:solidFill>
            </a:endParaRPr>
          </a:p>
        </p:txBody>
      </p:sp>
      <p:sp>
        <p:nvSpPr>
          <p:cNvPr id="3" name="Inhaltsplatzhalter 2"/>
          <p:cNvSpPr>
            <a:spLocks noGrp="1"/>
          </p:cNvSpPr>
          <p:nvPr>
            <p:ph idx="1"/>
          </p:nvPr>
        </p:nvSpPr>
        <p:spPr/>
        <p:txBody>
          <a:bodyPr>
            <a:normAutofit fontScale="85000" lnSpcReduction="10000"/>
          </a:bodyPr>
          <a:lstStyle/>
          <a:p>
            <a:endParaRPr lang="de-DE" dirty="0"/>
          </a:p>
          <a:p>
            <a:r>
              <a:rPr lang="fr-FR" sz="2000" b="1" u="sng" dirty="0"/>
              <a:t>Pour 55 % </a:t>
            </a:r>
            <a:r>
              <a:rPr lang="fr-FR" sz="2000" b="1" dirty="0"/>
              <a:t>des Français l'islam est </a:t>
            </a:r>
            <a:r>
              <a:rPr lang="fr-FR" sz="2000" b="1" u="sng" dirty="0"/>
              <a:t>trop visible </a:t>
            </a:r>
            <a:r>
              <a:rPr lang="fr-FR" sz="2000" b="1" u="sng" dirty="0" smtClean="0"/>
              <a:t> </a:t>
            </a:r>
            <a:r>
              <a:rPr lang="fr-FR" sz="2000" b="1" dirty="0"/>
              <a:t>mais pour 57% cette religion est aussi pacifiste que les autres. Ce qui n'empêche pas 76% des sondés de voir l'islamophobie gagner du terrain.  </a:t>
            </a:r>
            <a:endParaRPr lang="fr-FR" sz="2000" b="1" dirty="0" smtClean="0"/>
          </a:p>
          <a:p>
            <a:endParaRPr lang="fr-FR" sz="2000" b="1" dirty="0"/>
          </a:p>
          <a:p>
            <a:r>
              <a:rPr lang="fr-FR" sz="2000" b="1" dirty="0"/>
              <a:t>L’ignorance nourrissant les fantasmes, le regard porté sur l’islam dépend du degré de familiarité que l’on a avec cette religion. Sur ce point, les Français l’avouent nettement : à </a:t>
            </a:r>
            <a:r>
              <a:rPr lang="fr-FR" sz="2000" b="1" u="sng" dirty="0"/>
              <a:t>63 %, ils disent « mal » connaître </a:t>
            </a:r>
            <a:r>
              <a:rPr lang="fr-FR" sz="2000" b="1" dirty="0"/>
              <a:t>(dont 16 % « très mal ») la religion musulmane</a:t>
            </a:r>
            <a:r>
              <a:rPr lang="fr-FR" sz="2000" dirty="0" smtClean="0"/>
              <a:t>.</a:t>
            </a:r>
          </a:p>
          <a:p>
            <a:endParaRPr lang="fr-FR" sz="2000" dirty="0"/>
          </a:p>
          <a:p>
            <a:r>
              <a:rPr lang="fr-FR" sz="2000" b="1" u="sng" dirty="0"/>
              <a:t>Trop démonstratifs </a:t>
            </a:r>
            <a:r>
              <a:rPr lang="fr-FR" sz="2000" b="1" dirty="0"/>
              <a:t>dans l’expression de leur foi, les musulmans de France ? C’est ce que semblent déplorer </a:t>
            </a:r>
            <a:r>
              <a:rPr lang="fr-FR" sz="2000" b="1" u="sng" dirty="0"/>
              <a:t>55 % des sondés</a:t>
            </a:r>
            <a:r>
              <a:rPr lang="fr-FR" sz="2000" b="1" dirty="0"/>
              <a:t>, qui estiment que « dans leur majorité ils mettent le plus possible en avant » leur religion. Un résultat qui vient appuyer les nombreux sondages où les Français les jugent pas assez intégrés. Là encore, l’opinion est très clivée : à gauche, on les trouve (65 %) « pour la plupart discrets » alors qu’à droite (71 %) et surtout à l’extrême droite (91 %), les mêmes sont jugés trop visibles, en quête d’affirmation identitaire.</a:t>
            </a:r>
            <a:endParaRPr lang="de-DE" sz="2000" b="1" dirty="0"/>
          </a:p>
        </p:txBody>
      </p:sp>
    </p:spTree>
    <p:extLst>
      <p:ext uri="{BB962C8B-B14F-4D97-AF65-F5344CB8AC3E}">
        <p14:creationId xmlns:p14="http://schemas.microsoft.com/office/powerpoint/2010/main" val="2063144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err="1" smtClean="0"/>
              <a:t>Pourquoi</a:t>
            </a:r>
            <a:r>
              <a:rPr lang="de-DE" b="1" dirty="0" smtClean="0"/>
              <a:t> les </a:t>
            </a:r>
            <a:r>
              <a:rPr lang="de-DE" b="1" dirty="0" err="1" smtClean="0"/>
              <a:t>religions</a:t>
            </a:r>
            <a:r>
              <a:rPr lang="de-DE" b="1" dirty="0" smtClean="0"/>
              <a:t> </a:t>
            </a:r>
            <a:r>
              <a:rPr lang="de-DE" b="1" dirty="0" err="1" smtClean="0"/>
              <a:t>font-elles</a:t>
            </a:r>
            <a:r>
              <a:rPr lang="de-DE" b="1" dirty="0" smtClean="0"/>
              <a:t> </a:t>
            </a:r>
            <a:r>
              <a:rPr lang="de-DE" b="1" dirty="0" err="1" smtClean="0"/>
              <a:t>peur</a:t>
            </a:r>
            <a:r>
              <a:rPr lang="de-DE" b="1" dirty="0" smtClean="0"/>
              <a:t>?</a:t>
            </a:r>
            <a:br>
              <a:rPr lang="de-DE" b="1" dirty="0" smtClean="0"/>
            </a:br>
            <a:endParaRPr lang="de-DE" b="1" dirty="0"/>
          </a:p>
        </p:txBody>
      </p:sp>
      <p:sp>
        <p:nvSpPr>
          <p:cNvPr id="3" name="Inhaltsplatzhalter 2"/>
          <p:cNvSpPr>
            <a:spLocks noGrp="1"/>
          </p:cNvSpPr>
          <p:nvPr>
            <p:ph idx="1"/>
          </p:nvPr>
        </p:nvSpPr>
        <p:spPr/>
        <p:txBody>
          <a:bodyPr>
            <a:normAutofit fontScale="92500" lnSpcReduction="10000"/>
          </a:bodyPr>
          <a:lstStyle/>
          <a:p>
            <a:r>
              <a:rPr lang="de-DE" sz="2800" b="1" dirty="0" err="1" smtClean="0">
                <a:latin typeface="+mj-lt"/>
              </a:rPr>
              <a:t>Déconnexion</a:t>
            </a:r>
            <a:r>
              <a:rPr lang="de-DE" sz="2800" b="1" dirty="0" smtClean="0">
                <a:latin typeface="+mj-lt"/>
              </a:rPr>
              <a:t> entre </a:t>
            </a:r>
            <a:r>
              <a:rPr lang="de-DE" sz="2800" b="1" dirty="0" err="1" smtClean="0">
                <a:latin typeface="+mj-lt"/>
              </a:rPr>
              <a:t>religion</a:t>
            </a:r>
            <a:r>
              <a:rPr lang="de-DE" sz="2800" b="1" dirty="0" smtClean="0">
                <a:latin typeface="+mj-lt"/>
              </a:rPr>
              <a:t> et </a:t>
            </a:r>
            <a:r>
              <a:rPr lang="de-DE" sz="2800" b="1" dirty="0" err="1" smtClean="0">
                <a:latin typeface="+mj-lt"/>
              </a:rPr>
              <a:t>culture</a:t>
            </a:r>
            <a:endParaRPr lang="de-DE" sz="2800" b="1" dirty="0" smtClean="0">
              <a:latin typeface="+mj-lt"/>
            </a:endParaRPr>
          </a:p>
          <a:p>
            <a:pPr marL="0" indent="0">
              <a:buNone/>
            </a:pPr>
            <a:r>
              <a:rPr lang="de-DE" sz="2800" dirty="0">
                <a:latin typeface="+mj-lt"/>
                <a:ea typeface="Verdana"/>
                <a:cs typeface="Verdana"/>
              </a:rPr>
              <a:t>"</a:t>
            </a:r>
            <a:r>
              <a:rPr lang="de-DE" sz="2800" dirty="0" smtClean="0">
                <a:latin typeface="+mj-lt"/>
              </a:rPr>
              <a:t>On </a:t>
            </a:r>
            <a:r>
              <a:rPr lang="de-DE" sz="2800" dirty="0" err="1" smtClean="0">
                <a:latin typeface="+mj-lt"/>
              </a:rPr>
              <a:t>fait</a:t>
            </a:r>
            <a:r>
              <a:rPr lang="de-DE" sz="2800" dirty="0" smtClean="0">
                <a:latin typeface="+mj-lt"/>
              </a:rPr>
              <a:t> </a:t>
            </a:r>
            <a:r>
              <a:rPr lang="de-DE" sz="2800" dirty="0" err="1" smtClean="0">
                <a:latin typeface="+mj-lt"/>
              </a:rPr>
              <a:t>face</a:t>
            </a:r>
            <a:r>
              <a:rPr lang="de-DE" sz="2800" dirty="0" smtClean="0">
                <a:latin typeface="+mj-lt"/>
              </a:rPr>
              <a:t> </a:t>
            </a:r>
            <a:r>
              <a:rPr lang="de-DE" sz="2800" dirty="0" err="1" smtClean="0">
                <a:latin typeface="+mj-lt"/>
              </a:rPr>
              <a:t>aujourd‘hui</a:t>
            </a:r>
            <a:r>
              <a:rPr lang="de-DE" sz="2800" dirty="0" smtClean="0">
                <a:latin typeface="+mj-lt"/>
              </a:rPr>
              <a:t> à </a:t>
            </a:r>
            <a:r>
              <a:rPr lang="de-DE" sz="2800" dirty="0" err="1" smtClean="0">
                <a:latin typeface="+mj-lt"/>
              </a:rPr>
              <a:t>une</a:t>
            </a:r>
            <a:r>
              <a:rPr lang="de-DE" sz="2800" dirty="0" smtClean="0">
                <a:latin typeface="+mj-lt"/>
              </a:rPr>
              <a:t> </a:t>
            </a:r>
            <a:r>
              <a:rPr lang="de-DE" sz="2800" dirty="0" err="1" smtClean="0">
                <a:latin typeface="+mj-lt"/>
              </a:rPr>
              <a:t>crise</a:t>
            </a:r>
            <a:r>
              <a:rPr lang="de-DE" sz="2800" dirty="0" smtClean="0">
                <a:latin typeface="+mj-lt"/>
              </a:rPr>
              <a:t> de la </a:t>
            </a:r>
            <a:r>
              <a:rPr lang="de-DE" sz="2800" dirty="0" err="1" smtClean="0">
                <a:latin typeface="+mj-lt"/>
              </a:rPr>
              <a:t>culture</a:t>
            </a:r>
            <a:r>
              <a:rPr lang="de-DE" sz="2800" dirty="0" smtClean="0">
                <a:latin typeface="+mj-lt"/>
              </a:rPr>
              <a:t> en </a:t>
            </a:r>
            <a:r>
              <a:rPr lang="de-DE" sz="2800" dirty="0" err="1" smtClean="0">
                <a:latin typeface="+mj-lt"/>
              </a:rPr>
              <a:t>raison</a:t>
            </a:r>
            <a:r>
              <a:rPr lang="de-DE" sz="2800" dirty="0" smtClean="0">
                <a:latin typeface="+mj-lt"/>
              </a:rPr>
              <a:t> de la </a:t>
            </a:r>
            <a:r>
              <a:rPr lang="de-DE" sz="2800" u="sng" dirty="0" err="1" smtClean="0">
                <a:latin typeface="+mj-lt"/>
              </a:rPr>
              <a:t>mondialisation</a:t>
            </a:r>
            <a:r>
              <a:rPr lang="de-DE" sz="2800" dirty="0" smtClean="0">
                <a:latin typeface="+mj-lt"/>
              </a:rPr>
              <a:t> et des </a:t>
            </a:r>
            <a:r>
              <a:rPr lang="de-DE" sz="2800" u="sng" dirty="0" err="1" smtClean="0">
                <a:latin typeface="+mj-lt"/>
              </a:rPr>
              <a:t>nouveaux</a:t>
            </a:r>
            <a:r>
              <a:rPr lang="de-DE" sz="2800" u="sng" dirty="0" smtClean="0">
                <a:latin typeface="+mj-lt"/>
              </a:rPr>
              <a:t> </a:t>
            </a:r>
            <a:r>
              <a:rPr lang="de-DE" sz="2800" u="sng" dirty="0" err="1" smtClean="0">
                <a:latin typeface="+mj-lt"/>
              </a:rPr>
              <a:t>modes</a:t>
            </a:r>
            <a:r>
              <a:rPr lang="de-DE" sz="2800" u="sng" dirty="0" smtClean="0">
                <a:latin typeface="+mj-lt"/>
              </a:rPr>
              <a:t> de </a:t>
            </a:r>
            <a:r>
              <a:rPr lang="de-DE" sz="2800" dirty="0" err="1" smtClean="0">
                <a:latin typeface="+mj-lt"/>
              </a:rPr>
              <a:t>c</a:t>
            </a:r>
            <a:r>
              <a:rPr lang="de-DE" sz="2800" u="sng" dirty="0" err="1" smtClean="0">
                <a:latin typeface="+mj-lt"/>
              </a:rPr>
              <a:t>ommunication</a:t>
            </a:r>
            <a:r>
              <a:rPr lang="de-DE" sz="2800" dirty="0" smtClean="0">
                <a:latin typeface="+mj-lt"/>
              </a:rPr>
              <a:t>. La </a:t>
            </a:r>
            <a:r>
              <a:rPr lang="de-DE" sz="2800" dirty="0" err="1" smtClean="0">
                <a:latin typeface="+mj-lt"/>
              </a:rPr>
              <a:t>culture</a:t>
            </a:r>
            <a:r>
              <a:rPr lang="de-DE" sz="2800" dirty="0" smtClean="0">
                <a:latin typeface="+mj-lt"/>
              </a:rPr>
              <a:t> </a:t>
            </a:r>
            <a:r>
              <a:rPr lang="de-DE" sz="2800" dirty="0" err="1" smtClean="0">
                <a:latin typeface="+mj-lt"/>
              </a:rPr>
              <a:t>est</a:t>
            </a:r>
            <a:r>
              <a:rPr lang="de-DE" sz="2800" dirty="0" smtClean="0">
                <a:latin typeface="+mj-lt"/>
              </a:rPr>
              <a:t> </a:t>
            </a:r>
            <a:r>
              <a:rPr lang="de-DE" sz="2800" dirty="0" err="1" smtClean="0">
                <a:latin typeface="+mj-lt"/>
              </a:rPr>
              <a:t>devenue</a:t>
            </a:r>
            <a:r>
              <a:rPr lang="de-DE" sz="2800" dirty="0" smtClean="0">
                <a:latin typeface="+mj-lt"/>
              </a:rPr>
              <a:t> plus </a:t>
            </a:r>
            <a:r>
              <a:rPr lang="de-DE" sz="2800" dirty="0" err="1" smtClean="0">
                <a:latin typeface="+mj-lt"/>
              </a:rPr>
              <a:t>un</a:t>
            </a:r>
            <a:r>
              <a:rPr lang="de-DE" sz="2800" dirty="0" smtClean="0">
                <a:latin typeface="+mj-lt"/>
              </a:rPr>
              <a:t> </a:t>
            </a:r>
            <a:r>
              <a:rPr lang="de-DE" sz="2800" u="sng" dirty="0" err="1" smtClean="0">
                <a:latin typeface="+mj-lt"/>
              </a:rPr>
              <a:t>code</a:t>
            </a:r>
            <a:r>
              <a:rPr lang="de-DE" sz="2800" dirty="0" smtClean="0">
                <a:latin typeface="+mj-lt"/>
              </a:rPr>
              <a:t> </a:t>
            </a:r>
            <a:r>
              <a:rPr lang="de-DE" sz="2800" dirty="0" err="1" smtClean="0">
                <a:latin typeface="+mj-lt"/>
              </a:rPr>
              <a:t>qu‘un</a:t>
            </a:r>
            <a:r>
              <a:rPr lang="de-DE" sz="2800" dirty="0" smtClean="0">
                <a:latin typeface="+mj-lt"/>
              </a:rPr>
              <a:t> </a:t>
            </a:r>
            <a:r>
              <a:rPr lang="de-DE" sz="2800" dirty="0" err="1" smtClean="0">
                <a:latin typeface="+mj-lt"/>
              </a:rPr>
              <a:t>contenu</a:t>
            </a:r>
            <a:r>
              <a:rPr lang="de-DE" sz="2800" dirty="0" smtClean="0">
                <a:latin typeface="+mj-lt"/>
              </a:rPr>
              <a:t>. </a:t>
            </a:r>
            <a:r>
              <a:rPr lang="de-DE" sz="2800" dirty="0" err="1" smtClean="0">
                <a:latin typeface="+mj-lt"/>
              </a:rPr>
              <a:t>Cette</a:t>
            </a:r>
            <a:r>
              <a:rPr lang="de-DE" sz="2800" dirty="0" smtClean="0">
                <a:latin typeface="+mj-lt"/>
              </a:rPr>
              <a:t> </a:t>
            </a:r>
            <a:r>
              <a:rPr lang="de-DE" sz="2800" dirty="0" err="1" smtClean="0">
                <a:latin typeface="+mj-lt"/>
              </a:rPr>
              <a:t>dynamique</a:t>
            </a:r>
            <a:r>
              <a:rPr lang="de-DE" sz="2800" dirty="0" smtClean="0">
                <a:latin typeface="+mj-lt"/>
              </a:rPr>
              <a:t> </a:t>
            </a:r>
            <a:r>
              <a:rPr lang="de-DE" sz="2800" dirty="0" err="1" smtClean="0">
                <a:latin typeface="+mj-lt"/>
              </a:rPr>
              <a:t>s‘inscrit</a:t>
            </a:r>
            <a:r>
              <a:rPr lang="de-DE" sz="2800" dirty="0" smtClean="0">
                <a:latin typeface="+mj-lt"/>
              </a:rPr>
              <a:t> </a:t>
            </a:r>
            <a:r>
              <a:rPr lang="de-DE" sz="2800" dirty="0" err="1" smtClean="0">
                <a:latin typeface="+mj-lt"/>
              </a:rPr>
              <a:t>dans</a:t>
            </a:r>
            <a:r>
              <a:rPr lang="de-DE" sz="2800" dirty="0" smtClean="0">
                <a:latin typeface="+mj-lt"/>
              </a:rPr>
              <a:t> </a:t>
            </a:r>
            <a:r>
              <a:rPr lang="de-DE" sz="2800" dirty="0" err="1" smtClean="0">
                <a:latin typeface="+mj-lt"/>
              </a:rPr>
              <a:t>un</a:t>
            </a:r>
            <a:r>
              <a:rPr lang="de-DE" sz="2800" dirty="0" smtClean="0">
                <a:latin typeface="+mj-lt"/>
              </a:rPr>
              <a:t> </a:t>
            </a:r>
            <a:r>
              <a:rPr lang="de-DE" sz="2800" dirty="0" err="1" smtClean="0">
                <a:latin typeface="+mj-lt"/>
              </a:rPr>
              <a:t>mouvement</a:t>
            </a:r>
            <a:r>
              <a:rPr lang="de-DE" sz="2800" dirty="0" smtClean="0">
                <a:latin typeface="+mj-lt"/>
              </a:rPr>
              <a:t> de </a:t>
            </a:r>
            <a:r>
              <a:rPr lang="de-DE" sz="2800" u="sng" dirty="0" err="1" smtClean="0">
                <a:latin typeface="+mj-lt"/>
              </a:rPr>
              <a:t>sécularisation</a:t>
            </a:r>
            <a:r>
              <a:rPr lang="de-DE" sz="2800" dirty="0" smtClean="0">
                <a:latin typeface="+mj-lt"/>
              </a:rPr>
              <a:t>: </a:t>
            </a:r>
            <a:r>
              <a:rPr lang="de-DE" sz="2800" dirty="0" err="1" smtClean="0">
                <a:latin typeface="+mj-lt"/>
              </a:rPr>
              <a:t>elle</a:t>
            </a:r>
            <a:r>
              <a:rPr lang="de-DE" sz="2800" dirty="0" smtClean="0">
                <a:latin typeface="+mj-lt"/>
              </a:rPr>
              <a:t> </a:t>
            </a:r>
            <a:r>
              <a:rPr lang="de-DE" sz="2800" dirty="0" err="1" smtClean="0">
                <a:latin typeface="+mj-lt"/>
              </a:rPr>
              <a:t>isole</a:t>
            </a:r>
            <a:r>
              <a:rPr lang="de-DE" sz="2800" dirty="0" smtClean="0">
                <a:latin typeface="+mj-lt"/>
              </a:rPr>
              <a:t> le </a:t>
            </a:r>
            <a:r>
              <a:rPr lang="de-DE" sz="2800" dirty="0" err="1" smtClean="0">
                <a:latin typeface="+mj-lt"/>
              </a:rPr>
              <a:t>religieux</a:t>
            </a:r>
            <a:r>
              <a:rPr lang="de-DE" sz="2800" dirty="0" smtClean="0">
                <a:latin typeface="+mj-lt"/>
              </a:rPr>
              <a:t>. </a:t>
            </a:r>
            <a:r>
              <a:rPr lang="de-DE" sz="2800" dirty="0" err="1" smtClean="0">
                <a:latin typeface="+mj-lt"/>
              </a:rPr>
              <a:t>Ce</a:t>
            </a:r>
            <a:r>
              <a:rPr lang="de-DE" sz="2800" dirty="0" smtClean="0">
                <a:latin typeface="+mj-lt"/>
              </a:rPr>
              <a:t> </a:t>
            </a:r>
            <a:r>
              <a:rPr lang="de-DE" sz="2800" dirty="0" err="1" smtClean="0">
                <a:latin typeface="+mj-lt"/>
              </a:rPr>
              <a:t>dernier</a:t>
            </a:r>
            <a:r>
              <a:rPr lang="de-DE" sz="2800" dirty="0" smtClean="0">
                <a:latin typeface="+mj-lt"/>
              </a:rPr>
              <a:t> </a:t>
            </a:r>
            <a:r>
              <a:rPr lang="de-DE" sz="2800" dirty="0" err="1" smtClean="0">
                <a:latin typeface="+mj-lt"/>
              </a:rPr>
              <a:t>cesse</a:t>
            </a:r>
            <a:r>
              <a:rPr lang="de-DE" sz="2800" dirty="0" smtClean="0">
                <a:latin typeface="+mj-lt"/>
              </a:rPr>
              <a:t> de faire </a:t>
            </a:r>
            <a:r>
              <a:rPr lang="de-DE" sz="2800" dirty="0" err="1" smtClean="0">
                <a:latin typeface="+mj-lt"/>
              </a:rPr>
              <a:t>partie</a:t>
            </a:r>
            <a:r>
              <a:rPr lang="de-DE" sz="2800" dirty="0" smtClean="0">
                <a:latin typeface="+mj-lt"/>
              </a:rPr>
              <a:t> de </a:t>
            </a:r>
            <a:r>
              <a:rPr lang="de-DE" sz="2800" dirty="0" err="1" smtClean="0">
                <a:latin typeface="+mj-lt"/>
              </a:rPr>
              <a:t>l‘évidence</a:t>
            </a:r>
            <a:r>
              <a:rPr lang="de-DE" sz="2800" dirty="0" smtClean="0">
                <a:latin typeface="+mj-lt"/>
              </a:rPr>
              <a:t> </a:t>
            </a:r>
            <a:r>
              <a:rPr lang="de-DE" sz="2800" dirty="0" err="1" smtClean="0">
                <a:latin typeface="+mj-lt"/>
              </a:rPr>
              <a:t>sociale</a:t>
            </a:r>
            <a:r>
              <a:rPr lang="de-DE" sz="2800" dirty="0" smtClean="0">
                <a:latin typeface="+mj-lt"/>
              </a:rPr>
              <a:t>. Par </a:t>
            </a:r>
            <a:r>
              <a:rPr lang="de-DE" sz="2800" dirty="0" err="1" smtClean="0">
                <a:latin typeface="+mj-lt"/>
              </a:rPr>
              <a:t>exemple</a:t>
            </a:r>
            <a:r>
              <a:rPr lang="de-DE" sz="2800" dirty="0" smtClean="0">
                <a:latin typeface="+mj-lt"/>
              </a:rPr>
              <a:t>, </a:t>
            </a:r>
            <a:r>
              <a:rPr lang="de-DE" sz="2800" dirty="0" err="1" smtClean="0">
                <a:latin typeface="+mj-lt"/>
              </a:rPr>
              <a:t>dans</a:t>
            </a:r>
            <a:r>
              <a:rPr lang="de-DE" sz="2800" dirty="0" smtClean="0">
                <a:latin typeface="+mj-lt"/>
              </a:rPr>
              <a:t> la France </a:t>
            </a:r>
            <a:r>
              <a:rPr lang="de-DE" sz="2800" dirty="0" err="1" smtClean="0">
                <a:latin typeface="+mj-lt"/>
              </a:rPr>
              <a:t>la</a:t>
            </a:r>
            <a:r>
              <a:rPr lang="de-DE" sz="2800" dirty="0" err="1" smtClean="0">
                <a:latin typeface="+mj-lt"/>
                <a:ea typeface="Verdana"/>
                <a:cs typeface="Verdana"/>
              </a:rPr>
              <a:t>ïque</a:t>
            </a:r>
            <a:r>
              <a:rPr lang="de-DE" sz="2800" dirty="0" smtClean="0">
                <a:latin typeface="+mj-lt"/>
                <a:ea typeface="Verdana"/>
                <a:cs typeface="Verdana"/>
              </a:rPr>
              <a:t> des </a:t>
            </a:r>
            <a:r>
              <a:rPr lang="de-DE" sz="2800" dirty="0" err="1" smtClean="0">
                <a:latin typeface="+mj-lt"/>
                <a:ea typeface="Verdana"/>
                <a:cs typeface="Verdana"/>
              </a:rPr>
              <a:t>années</a:t>
            </a:r>
            <a:r>
              <a:rPr lang="de-DE" sz="2800" dirty="0" smtClean="0">
                <a:latin typeface="+mj-lt"/>
                <a:ea typeface="Verdana"/>
                <a:cs typeface="Verdana"/>
              </a:rPr>
              <a:t> 50, on </a:t>
            </a:r>
            <a:r>
              <a:rPr lang="de-DE" sz="2800" dirty="0" err="1" smtClean="0">
                <a:latin typeface="+mj-lt"/>
                <a:ea typeface="Verdana"/>
                <a:cs typeface="Verdana"/>
              </a:rPr>
              <a:t>voyait</a:t>
            </a:r>
            <a:r>
              <a:rPr lang="de-DE" sz="2800" dirty="0" smtClean="0">
                <a:latin typeface="+mj-lt"/>
                <a:ea typeface="Verdana"/>
                <a:cs typeface="Verdana"/>
              </a:rPr>
              <a:t> des </a:t>
            </a:r>
            <a:r>
              <a:rPr lang="de-DE" sz="2800" dirty="0" err="1" smtClean="0">
                <a:latin typeface="+mj-lt"/>
                <a:ea typeface="Verdana"/>
                <a:cs typeface="Verdana"/>
              </a:rPr>
              <a:t>hommes</a:t>
            </a:r>
            <a:r>
              <a:rPr lang="de-DE" sz="2800" dirty="0" smtClean="0">
                <a:latin typeface="+mj-lt"/>
                <a:ea typeface="Verdana"/>
                <a:cs typeface="Verdana"/>
              </a:rPr>
              <a:t> en </a:t>
            </a:r>
            <a:r>
              <a:rPr lang="de-DE" sz="2800" dirty="0" err="1" smtClean="0">
                <a:latin typeface="+mj-lt"/>
                <a:ea typeface="Verdana"/>
                <a:cs typeface="Verdana"/>
              </a:rPr>
              <a:t>soutane</a:t>
            </a:r>
            <a:r>
              <a:rPr lang="de-DE" sz="2800" dirty="0" smtClean="0">
                <a:latin typeface="+mj-lt"/>
                <a:ea typeface="Verdana"/>
                <a:cs typeface="Verdana"/>
              </a:rPr>
              <a:t>, </a:t>
            </a:r>
            <a:r>
              <a:rPr lang="de-DE" sz="2800" dirty="0" err="1" smtClean="0">
                <a:latin typeface="+mj-lt"/>
                <a:ea typeface="Verdana"/>
                <a:cs typeface="Verdana"/>
              </a:rPr>
              <a:t>comme</a:t>
            </a:r>
            <a:r>
              <a:rPr lang="de-DE" sz="2800" dirty="0" smtClean="0">
                <a:latin typeface="+mj-lt"/>
                <a:ea typeface="Verdana"/>
                <a:cs typeface="Verdana"/>
              </a:rPr>
              <a:t> </a:t>
            </a:r>
            <a:r>
              <a:rPr lang="de-DE" sz="2800" dirty="0" err="1" smtClean="0">
                <a:latin typeface="+mj-lt"/>
                <a:ea typeface="Verdana"/>
                <a:cs typeface="Verdana"/>
              </a:rPr>
              <a:t>l‘abbé</a:t>
            </a:r>
            <a:r>
              <a:rPr lang="de-DE" sz="2800" dirty="0" smtClean="0">
                <a:latin typeface="+mj-lt"/>
                <a:ea typeface="Verdana"/>
                <a:cs typeface="Verdana"/>
              </a:rPr>
              <a:t> Pierre </a:t>
            </a:r>
            <a:r>
              <a:rPr lang="de-DE" sz="2800" dirty="0" err="1" smtClean="0">
                <a:latin typeface="+mj-lt"/>
                <a:ea typeface="Verdana"/>
                <a:cs typeface="Verdana"/>
              </a:rPr>
              <a:t>lorsqu‘il</a:t>
            </a:r>
            <a:r>
              <a:rPr lang="de-DE" sz="2800" dirty="0" smtClean="0">
                <a:latin typeface="+mj-lt"/>
                <a:ea typeface="Verdana"/>
                <a:cs typeface="Verdana"/>
              </a:rPr>
              <a:t> </a:t>
            </a:r>
            <a:r>
              <a:rPr lang="de-DE" sz="2800" dirty="0" err="1" smtClean="0">
                <a:latin typeface="+mj-lt"/>
                <a:ea typeface="Verdana"/>
                <a:cs typeface="Verdana"/>
              </a:rPr>
              <a:t>faisait</a:t>
            </a:r>
            <a:r>
              <a:rPr lang="de-DE" sz="2800" dirty="0" smtClean="0">
                <a:latin typeface="+mj-lt"/>
                <a:ea typeface="Verdana"/>
                <a:cs typeface="Verdana"/>
              </a:rPr>
              <a:t> </a:t>
            </a:r>
            <a:r>
              <a:rPr lang="de-DE" sz="2800" dirty="0" err="1" smtClean="0">
                <a:latin typeface="+mj-lt"/>
                <a:ea typeface="Verdana"/>
                <a:cs typeface="Verdana"/>
              </a:rPr>
              <a:t>son</a:t>
            </a:r>
            <a:r>
              <a:rPr lang="de-DE" sz="2800" dirty="0" smtClean="0">
                <a:latin typeface="+mj-lt"/>
                <a:ea typeface="Verdana"/>
                <a:cs typeface="Verdana"/>
              </a:rPr>
              <a:t> </a:t>
            </a:r>
            <a:r>
              <a:rPr lang="de-DE" sz="2800" dirty="0" err="1" smtClean="0">
                <a:latin typeface="+mj-lt"/>
                <a:ea typeface="Verdana"/>
                <a:cs typeface="Verdana"/>
              </a:rPr>
              <a:t>entrée</a:t>
            </a:r>
            <a:r>
              <a:rPr lang="de-DE" sz="2800" dirty="0" smtClean="0">
                <a:latin typeface="+mj-lt"/>
                <a:ea typeface="Verdana"/>
                <a:cs typeface="Verdana"/>
              </a:rPr>
              <a:t> à </a:t>
            </a:r>
            <a:r>
              <a:rPr lang="de-DE" sz="2800" dirty="0" err="1" smtClean="0">
                <a:latin typeface="+mj-lt"/>
                <a:ea typeface="Verdana"/>
                <a:cs typeface="Verdana"/>
              </a:rPr>
              <a:t>l‘Assemblée</a:t>
            </a:r>
            <a:r>
              <a:rPr lang="de-DE" sz="2800" dirty="0" smtClean="0">
                <a:latin typeface="+mj-lt"/>
                <a:ea typeface="Verdana"/>
                <a:cs typeface="Verdana"/>
              </a:rPr>
              <a:t>, </a:t>
            </a:r>
            <a:r>
              <a:rPr lang="de-DE" sz="2800" dirty="0" err="1" smtClean="0">
                <a:latin typeface="+mj-lt"/>
                <a:ea typeface="Verdana"/>
                <a:cs typeface="Verdana"/>
              </a:rPr>
              <a:t>mais</a:t>
            </a:r>
            <a:r>
              <a:rPr lang="de-DE" sz="2800" dirty="0" smtClean="0">
                <a:latin typeface="+mj-lt"/>
                <a:ea typeface="Verdana"/>
                <a:cs typeface="Verdana"/>
              </a:rPr>
              <a:t> </a:t>
            </a:r>
            <a:r>
              <a:rPr lang="de-DE" sz="2800" dirty="0" err="1" smtClean="0">
                <a:latin typeface="+mj-lt"/>
                <a:ea typeface="Verdana"/>
                <a:cs typeface="Verdana"/>
              </a:rPr>
              <a:t>personne</a:t>
            </a:r>
            <a:r>
              <a:rPr lang="de-DE" sz="2800" dirty="0" smtClean="0">
                <a:latin typeface="+mj-lt"/>
                <a:ea typeface="Verdana"/>
                <a:cs typeface="Verdana"/>
              </a:rPr>
              <a:t> ne se </a:t>
            </a:r>
            <a:r>
              <a:rPr lang="de-DE" sz="2800" dirty="0" err="1" smtClean="0">
                <a:latin typeface="+mj-lt"/>
                <a:ea typeface="Verdana"/>
                <a:cs typeface="Verdana"/>
              </a:rPr>
              <a:t>sentait</a:t>
            </a:r>
            <a:r>
              <a:rPr lang="de-DE" sz="2800" dirty="0" smtClean="0">
                <a:latin typeface="+mj-lt"/>
                <a:ea typeface="Verdana"/>
                <a:cs typeface="Verdana"/>
              </a:rPr>
              <a:t> </a:t>
            </a:r>
            <a:r>
              <a:rPr lang="de-DE" sz="2800" dirty="0" err="1" smtClean="0">
                <a:latin typeface="+mj-lt"/>
                <a:ea typeface="Verdana"/>
                <a:cs typeface="Verdana"/>
              </a:rPr>
              <a:t>offensé</a:t>
            </a:r>
            <a:r>
              <a:rPr lang="de-DE" sz="2800" dirty="0" smtClean="0">
                <a:latin typeface="+mj-lt"/>
                <a:ea typeface="Verdana"/>
                <a:cs typeface="Verdana"/>
              </a:rPr>
              <a:t>. Cela </a:t>
            </a:r>
            <a:r>
              <a:rPr lang="de-DE" sz="2800" dirty="0" err="1" smtClean="0">
                <a:latin typeface="+mj-lt"/>
                <a:ea typeface="Verdana"/>
                <a:cs typeface="Verdana"/>
              </a:rPr>
              <a:t>paraissait</a:t>
            </a:r>
            <a:r>
              <a:rPr lang="de-DE" sz="2800" dirty="0" smtClean="0">
                <a:latin typeface="+mj-lt"/>
                <a:ea typeface="Verdana"/>
                <a:cs typeface="Verdana"/>
              </a:rPr>
              <a:t> </a:t>
            </a:r>
            <a:r>
              <a:rPr lang="de-DE" sz="2800" dirty="0" err="1" smtClean="0">
                <a:latin typeface="+mj-lt"/>
                <a:ea typeface="Verdana"/>
                <a:cs typeface="Verdana"/>
              </a:rPr>
              <a:t>évident</a:t>
            </a:r>
            <a:r>
              <a:rPr lang="de-DE" sz="2800" dirty="0" smtClean="0">
                <a:latin typeface="+mj-lt"/>
                <a:ea typeface="Verdana"/>
                <a:cs typeface="Verdana"/>
              </a:rPr>
              <a:t>.</a:t>
            </a:r>
            <a:r>
              <a:rPr lang="de-DE" sz="2800" dirty="0" smtClean="0">
                <a:latin typeface="Verdana"/>
                <a:ea typeface="Verdana"/>
                <a:cs typeface="Verdana"/>
              </a:rPr>
              <a:t>"</a:t>
            </a:r>
            <a:endParaRPr lang="de-DE" sz="2800" dirty="0" smtClean="0">
              <a:latin typeface="+mj-lt"/>
              <a:ea typeface="Verdana"/>
              <a:cs typeface="Verdana"/>
            </a:endParaRPr>
          </a:p>
          <a:p>
            <a:pPr marL="0" indent="0">
              <a:buNone/>
            </a:pPr>
            <a:r>
              <a:rPr lang="de-DE" sz="2600" i="1" dirty="0" smtClean="0">
                <a:latin typeface="+mj-lt"/>
                <a:ea typeface="Verdana"/>
                <a:cs typeface="Verdana"/>
              </a:rPr>
              <a:t>Olivier Roy, </a:t>
            </a:r>
            <a:r>
              <a:rPr lang="de-DE" sz="2600" i="1" dirty="0" err="1" smtClean="0">
                <a:latin typeface="+mj-lt"/>
                <a:ea typeface="Verdana"/>
                <a:cs typeface="Verdana"/>
              </a:rPr>
              <a:t>Directeur</a:t>
            </a:r>
            <a:r>
              <a:rPr lang="de-DE" sz="2600" i="1" dirty="0" smtClean="0">
                <a:latin typeface="+mj-lt"/>
                <a:ea typeface="Verdana"/>
                <a:cs typeface="Verdana"/>
              </a:rPr>
              <a:t> de </a:t>
            </a:r>
            <a:r>
              <a:rPr lang="de-DE" sz="2600" i="1" dirty="0" err="1" smtClean="0">
                <a:latin typeface="+mj-lt"/>
                <a:ea typeface="Verdana"/>
                <a:cs typeface="Verdana"/>
              </a:rPr>
              <a:t>recherche</a:t>
            </a:r>
            <a:r>
              <a:rPr lang="de-DE" sz="2600" i="1" dirty="0" smtClean="0">
                <a:latin typeface="+mj-lt"/>
                <a:ea typeface="Verdana"/>
                <a:cs typeface="Verdana"/>
              </a:rPr>
              <a:t> au CNRS</a:t>
            </a:r>
          </a:p>
          <a:p>
            <a:pPr marL="0" indent="0">
              <a:buNone/>
            </a:pPr>
            <a:endParaRPr lang="de-DE" sz="2800" dirty="0">
              <a:latin typeface="+mj-lt"/>
            </a:endParaRPr>
          </a:p>
        </p:txBody>
      </p:sp>
    </p:spTree>
    <p:extLst>
      <p:ext uri="{BB962C8B-B14F-4D97-AF65-F5344CB8AC3E}">
        <p14:creationId xmlns:p14="http://schemas.microsoft.com/office/powerpoint/2010/main" val="854635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b="1" dirty="0" err="1" smtClean="0"/>
              <a:t>Républicanisme</a:t>
            </a:r>
            <a:r>
              <a:rPr lang="de-DE" b="1" dirty="0" smtClean="0"/>
              <a:t> </a:t>
            </a:r>
            <a:r>
              <a:rPr lang="de-DE" b="1" dirty="0" err="1" smtClean="0"/>
              <a:t>individualiste</a:t>
            </a:r>
            <a:endParaRPr lang="de-DE" b="1" dirty="0" smtClean="0"/>
          </a:p>
          <a:p>
            <a:pPr marL="0" indent="0">
              <a:buNone/>
            </a:pPr>
            <a:r>
              <a:rPr lang="de-DE" dirty="0" smtClean="0">
                <a:latin typeface="Verdana"/>
                <a:ea typeface="Verdana"/>
                <a:cs typeface="Verdana"/>
              </a:rPr>
              <a:t>"</a:t>
            </a:r>
            <a:r>
              <a:rPr lang="de-DE" dirty="0" smtClean="0"/>
              <a:t>la </a:t>
            </a:r>
            <a:r>
              <a:rPr lang="de-DE" dirty="0" err="1" smtClean="0"/>
              <a:t>République</a:t>
            </a:r>
            <a:r>
              <a:rPr lang="de-DE" dirty="0" smtClean="0"/>
              <a:t> ne </a:t>
            </a:r>
            <a:r>
              <a:rPr lang="de-DE" dirty="0" err="1" smtClean="0"/>
              <a:t>connait</a:t>
            </a:r>
            <a:r>
              <a:rPr lang="de-DE" dirty="0" smtClean="0"/>
              <a:t> </a:t>
            </a:r>
            <a:r>
              <a:rPr lang="de-DE" dirty="0" err="1" smtClean="0"/>
              <a:t>que</a:t>
            </a:r>
            <a:r>
              <a:rPr lang="de-DE" dirty="0" smtClean="0"/>
              <a:t> des </a:t>
            </a:r>
            <a:r>
              <a:rPr lang="de-DE" dirty="0" err="1" smtClean="0"/>
              <a:t>individus</a:t>
            </a:r>
            <a:r>
              <a:rPr lang="de-DE" dirty="0" smtClean="0"/>
              <a:t> </a:t>
            </a:r>
            <a:r>
              <a:rPr lang="de-DE" dirty="0" err="1" smtClean="0"/>
              <a:t>doués</a:t>
            </a:r>
            <a:r>
              <a:rPr lang="de-DE" dirty="0" smtClean="0"/>
              <a:t> de </a:t>
            </a:r>
            <a:r>
              <a:rPr lang="de-DE" dirty="0" err="1" smtClean="0"/>
              <a:t>raison</a:t>
            </a:r>
            <a:r>
              <a:rPr lang="de-DE" dirty="0">
                <a:latin typeface="Verdana"/>
                <a:ea typeface="Verdana"/>
                <a:cs typeface="Verdana"/>
              </a:rPr>
              <a:t>"</a:t>
            </a:r>
            <a:r>
              <a:rPr lang="de-DE" dirty="0" smtClean="0"/>
              <a:t>             </a:t>
            </a:r>
            <a:r>
              <a:rPr lang="de-DE" dirty="0" err="1" smtClean="0"/>
              <a:t>Pas</a:t>
            </a:r>
            <a:r>
              <a:rPr lang="de-DE" dirty="0" smtClean="0"/>
              <a:t> de </a:t>
            </a:r>
            <a:r>
              <a:rPr lang="de-DE" dirty="0" err="1" smtClean="0"/>
              <a:t>place</a:t>
            </a:r>
            <a:r>
              <a:rPr lang="de-DE" dirty="0" smtClean="0"/>
              <a:t> </a:t>
            </a:r>
            <a:r>
              <a:rPr lang="de-DE" dirty="0" err="1" smtClean="0"/>
              <a:t>pour</a:t>
            </a:r>
            <a:r>
              <a:rPr lang="de-DE" dirty="0" smtClean="0"/>
              <a:t> les </a:t>
            </a:r>
            <a:r>
              <a:rPr lang="de-DE" dirty="0" err="1" smtClean="0"/>
              <a:t>revendications</a:t>
            </a:r>
            <a:r>
              <a:rPr lang="de-DE" dirty="0" smtClean="0"/>
              <a:t> </a:t>
            </a:r>
            <a:r>
              <a:rPr lang="de-DE" dirty="0" err="1" smtClean="0"/>
              <a:t>communautaristes</a:t>
            </a:r>
            <a:endParaRPr lang="de-DE" dirty="0" smtClean="0"/>
          </a:p>
          <a:p>
            <a:pPr marL="0" indent="0">
              <a:buNone/>
            </a:pPr>
            <a:endParaRPr lang="de-DE" dirty="0"/>
          </a:p>
          <a:p>
            <a:pPr marL="0" indent="0">
              <a:buNone/>
            </a:pPr>
            <a:endParaRPr lang="de-DE" dirty="0" smtClean="0"/>
          </a:p>
          <a:p>
            <a:pPr marL="0" indent="0">
              <a:buNone/>
            </a:pPr>
            <a:r>
              <a:rPr lang="de-DE" sz="1800" b="1" dirty="0" smtClean="0">
                <a:latin typeface="Verdana"/>
                <a:ea typeface="Verdana"/>
                <a:cs typeface="Verdana"/>
              </a:rPr>
              <a:t>●</a:t>
            </a:r>
            <a:r>
              <a:rPr lang="de-DE" b="1" dirty="0"/>
              <a:t> </a:t>
            </a:r>
            <a:r>
              <a:rPr lang="de-DE" b="1" dirty="0" err="1" smtClean="0"/>
              <a:t>Intégrismes</a:t>
            </a:r>
            <a:r>
              <a:rPr lang="de-DE" b="1" dirty="0" smtClean="0"/>
              <a:t> </a:t>
            </a:r>
            <a:r>
              <a:rPr lang="de-DE" b="1" dirty="0" err="1" smtClean="0"/>
              <a:t>religieux</a:t>
            </a:r>
            <a:endParaRPr lang="de-DE" b="1" dirty="0"/>
          </a:p>
          <a:p>
            <a:pPr marL="0" indent="0">
              <a:buNone/>
            </a:pPr>
            <a:endParaRPr lang="de-DE" sz="2800" dirty="0" smtClean="0"/>
          </a:p>
          <a:p>
            <a:pPr marL="0" indent="0">
              <a:buNone/>
            </a:pPr>
            <a:endParaRPr lang="de-DE" dirty="0" smtClean="0"/>
          </a:p>
          <a:p>
            <a:pPr marL="0" indent="0">
              <a:buNone/>
            </a:pPr>
            <a:endParaRPr lang="de-DE" dirty="0"/>
          </a:p>
        </p:txBody>
      </p:sp>
      <p:sp>
        <p:nvSpPr>
          <p:cNvPr id="4" name="Pfeil nach rechts 3"/>
          <p:cNvSpPr/>
          <p:nvPr/>
        </p:nvSpPr>
        <p:spPr>
          <a:xfrm>
            <a:off x="3491880" y="27546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24808"/>
            <a:ext cx="8651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18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3200" b="1" dirty="0"/>
              <a:t>Trois décennies d'attaques terroristes en France</a:t>
            </a:r>
            <a:r>
              <a:rPr lang="de-DE" sz="3200" b="1" dirty="0"/>
              <a:t/>
            </a:r>
            <a:br>
              <a:rPr lang="de-DE" sz="3200" b="1" dirty="0"/>
            </a:br>
            <a:endParaRPr lang="de-DE" sz="3200" b="1" dirty="0"/>
          </a:p>
        </p:txBody>
      </p:sp>
      <p:sp>
        <p:nvSpPr>
          <p:cNvPr id="3" name="Inhaltsplatzhalter 2"/>
          <p:cNvSpPr>
            <a:spLocks noGrp="1"/>
          </p:cNvSpPr>
          <p:nvPr>
            <p:ph idx="1"/>
          </p:nvPr>
        </p:nvSpPr>
        <p:spPr/>
        <p:txBody>
          <a:bodyPr>
            <a:normAutofit fontScale="92500" lnSpcReduction="20000"/>
          </a:bodyPr>
          <a:lstStyle/>
          <a:p>
            <a:endParaRPr lang="fr-FR" dirty="0"/>
          </a:p>
          <a:p>
            <a:r>
              <a:rPr lang="fr-FR" sz="2800" b="1" u="sng" dirty="0"/>
              <a:t>29 mars 1982 </a:t>
            </a:r>
            <a:r>
              <a:rPr lang="fr-FR" sz="2800" b="1" dirty="0"/>
              <a:t>: 5 </a:t>
            </a:r>
            <a:r>
              <a:rPr lang="fr-FR" sz="2800" b="1" dirty="0" smtClean="0"/>
              <a:t>morts et 27 blessés </a:t>
            </a:r>
            <a:r>
              <a:rPr lang="fr-FR" sz="2800" b="1" dirty="0"/>
              <a:t>après l’explosion d’une bombe dans le Capitole </a:t>
            </a:r>
            <a:r>
              <a:rPr lang="fr-FR" sz="2800" b="1" dirty="0" smtClean="0"/>
              <a:t>Paris-Toulouse </a:t>
            </a:r>
          </a:p>
          <a:p>
            <a:r>
              <a:rPr lang="fr-FR" sz="2800" b="1" u="sng" dirty="0"/>
              <a:t>9 août 1982 </a:t>
            </a:r>
            <a:r>
              <a:rPr lang="fr-FR" sz="2800" b="1" dirty="0"/>
              <a:t>: 6 morts et 22 blessés dans la fusillade de la rue des Rosiers à </a:t>
            </a:r>
            <a:r>
              <a:rPr lang="fr-FR" sz="2800" b="1" dirty="0" smtClean="0"/>
              <a:t>Paris (attaque antisémite)</a:t>
            </a:r>
          </a:p>
          <a:p>
            <a:r>
              <a:rPr lang="fr-FR" sz="2800" b="1" u="sng" dirty="0"/>
              <a:t>15 juillet 1983 </a:t>
            </a:r>
            <a:r>
              <a:rPr lang="fr-FR" sz="2800" b="1" dirty="0"/>
              <a:t>: 8 morts et 56 blessés à l’aéroport </a:t>
            </a:r>
            <a:r>
              <a:rPr lang="fr-FR" sz="2800" b="1" dirty="0" smtClean="0"/>
              <a:t>d’Orly</a:t>
            </a:r>
          </a:p>
          <a:p>
            <a:r>
              <a:rPr lang="fr-FR" sz="2800" b="1" u="sng" dirty="0"/>
              <a:t>17 septembre 1986 </a:t>
            </a:r>
            <a:r>
              <a:rPr lang="fr-FR" sz="2800" b="1" dirty="0"/>
              <a:t>: l’attentat de la rue de Rennes, dernier épisode d’une série d’attentats en </a:t>
            </a:r>
            <a:r>
              <a:rPr lang="fr-FR" sz="2800" b="1" dirty="0" smtClean="0"/>
              <a:t>1985-1986 ( au total 13 morts et 300 blessés)</a:t>
            </a:r>
          </a:p>
          <a:p>
            <a:r>
              <a:rPr lang="fr-FR" sz="2800" b="1" u="sng" dirty="0"/>
              <a:t>25 juillet 1995 </a:t>
            </a:r>
            <a:r>
              <a:rPr lang="fr-FR" sz="2800" b="1" dirty="0"/>
              <a:t>: 8 attaques terroristes à la bombe en trois mois se terminent par l’attentat du métro </a:t>
            </a:r>
            <a:r>
              <a:rPr lang="fr-FR" sz="2800" b="1" dirty="0" smtClean="0"/>
              <a:t>Saint-Michel </a:t>
            </a:r>
            <a:r>
              <a:rPr lang="fr-FR" sz="2200" b="1" dirty="0" smtClean="0"/>
              <a:t>(</a:t>
            </a:r>
            <a:r>
              <a:rPr lang="de-DE" sz="2200" b="1" dirty="0" err="1" smtClean="0"/>
              <a:t>Groupe</a:t>
            </a:r>
            <a:r>
              <a:rPr lang="de-DE" sz="2200" b="1" dirty="0" smtClean="0"/>
              <a:t> </a:t>
            </a:r>
            <a:r>
              <a:rPr lang="de-DE" sz="2200" b="1" dirty="0" err="1"/>
              <a:t>islamiste</a:t>
            </a:r>
            <a:r>
              <a:rPr lang="de-DE" sz="2200" b="1" dirty="0"/>
              <a:t> </a:t>
            </a:r>
            <a:r>
              <a:rPr lang="de-DE" sz="2200" b="1" dirty="0" err="1" smtClean="0"/>
              <a:t>armé</a:t>
            </a:r>
            <a:r>
              <a:rPr lang="de-DE" sz="2200" b="1" dirty="0" smtClean="0"/>
              <a:t> /8 </a:t>
            </a:r>
            <a:r>
              <a:rPr lang="de-DE" sz="2200" b="1" dirty="0" err="1" smtClean="0"/>
              <a:t>morts</a:t>
            </a:r>
            <a:r>
              <a:rPr lang="de-DE" sz="2200" b="1" dirty="0" smtClean="0"/>
              <a:t> et 117 </a:t>
            </a:r>
            <a:r>
              <a:rPr lang="de-DE" sz="2200" b="1" dirty="0" err="1" smtClean="0"/>
              <a:t>blessés</a:t>
            </a:r>
            <a:r>
              <a:rPr lang="de-DE" sz="2200" b="1" dirty="0" smtClean="0"/>
              <a:t>)</a:t>
            </a:r>
          </a:p>
          <a:p>
            <a:endParaRPr lang="fr-FR" sz="2200" b="1" dirty="0"/>
          </a:p>
        </p:txBody>
      </p:sp>
    </p:spTree>
    <p:extLst>
      <p:ext uri="{BB962C8B-B14F-4D97-AF65-F5344CB8AC3E}">
        <p14:creationId xmlns:p14="http://schemas.microsoft.com/office/powerpoint/2010/main" val="1601019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Sommaire</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1. </a:t>
            </a:r>
            <a:r>
              <a:rPr lang="de-DE" dirty="0" err="1" smtClean="0"/>
              <a:t>Quel</a:t>
            </a:r>
            <a:r>
              <a:rPr lang="de-DE" dirty="0" smtClean="0"/>
              <a:t> </a:t>
            </a:r>
            <a:r>
              <a:rPr lang="de-DE" dirty="0" err="1" smtClean="0"/>
              <a:t>est</a:t>
            </a:r>
            <a:r>
              <a:rPr lang="de-DE" dirty="0" smtClean="0"/>
              <a:t> le </a:t>
            </a:r>
            <a:r>
              <a:rPr lang="de-DE" dirty="0" err="1" smtClean="0"/>
              <a:t>poids</a:t>
            </a:r>
            <a:r>
              <a:rPr lang="de-DE" dirty="0" smtClean="0"/>
              <a:t> du </a:t>
            </a:r>
            <a:r>
              <a:rPr lang="de-DE" dirty="0" err="1" smtClean="0"/>
              <a:t>religieux</a:t>
            </a:r>
            <a:r>
              <a:rPr lang="de-DE" dirty="0" smtClean="0"/>
              <a:t> en France?</a:t>
            </a:r>
          </a:p>
          <a:p>
            <a:pPr marL="0" indent="0">
              <a:buNone/>
            </a:pPr>
            <a:r>
              <a:rPr lang="de-DE" dirty="0" smtClean="0"/>
              <a:t>2. </a:t>
            </a:r>
            <a:r>
              <a:rPr lang="de-DE" dirty="0" err="1" smtClean="0">
                <a:latin typeface="+mj-lt"/>
              </a:rPr>
              <a:t>La</a:t>
            </a:r>
            <a:r>
              <a:rPr lang="de-DE" dirty="0" err="1" smtClean="0">
                <a:latin typeface="+mj-lt"/>
                <a:ea typeface="Verdana"/>
                <a:cs typeface="Verdana"/>
              </a:rPr>
              <a:t>ïcité</a:t>
            </a:r>
            <a:r>
              <a:rPr lang="de-DE" dirty="0" smtClean="0">
                <a:latin typeface="+mj-lt"/>
                <a:ea typeface="Verdana"/>
                <a:cs typeface="Verdana"/>
              </a:rPr>
              <a:t> et </a:t>
            </a:r>
            <a:r>
              <a:rPr lang="de-DE" dirty="0" err="1" smtClean="0">
                <a:latin typeface="+mj-lt"/>
                <a:ea typeface="Verdana"/>
                <a:cs typeface="Verdana"/>
              </a:rPr>
              <a:t>actualité</a:t>
            </a:r>
            <a:endParaRPr lang="de-DE" dirty="0" smtClean="0">
              <a:latin typeface="+mj-lt"/>
              <a:ea typeface="Verdana"/>
              <a:cs typeface="Verdana"/>
            </a:endParaRPr>
          </a:p>
          <a:p>
            <a:pPr marL="0" indent="0">
              <a:buNone/>
            </a:pPr>
            <a:r>
              <a:rPr lang="de-DE" dirty="0" smtClean="0">
                <a:latin typeface="+mj-lt"/>
                <a:ea typeface="Verdana"/>
                <a:cs typeface="Verdana"/>
              </a:rPr>
              <a:t>3. </a:t>
            </a:r>
            <a:r>
              <a:rPr lang="de-DE" dirty="0" err="1" smtClean="0">
                <a:latin typeface="+mj-lt"/>
                <a:ea typeface="Verdana"/>
                <a:cs typeface="Verdana"/>
              </a:rPr>
              <a:t>Confusion</a:t>
            </a:r>
            <a:r>
              <a:rPr lang="de-DE" dirty="0" smtClean="0">
                <a:latin typeface="+mj-lt"/>
                <a:ea typeface="Verdana"/>
                <a:cs typeface="Verdana"/>
              </a:rPr>
              <a:t> </a:t>
            </a:r>
            <a:r>
              <a:rPr lang="de-DE" dirty="0" err="1" smtClean="0">
                <a:latin typeface="+mj-lt"/>
                <a:ea typeface="Verdana"/>
                <a:cs typeface="Verdana"/>
              </a:rPr>
              <a:t>autour</a:t>
            </a:r>
            <a:r>
              <a:rPr lang="de-DE" dirty="0" smtClean="0">
                <a:latin typeface="+mj-lt"/>
                <a:ea typeface="Verdana"/>
                <a:cs typeface="Verdana"/>
              </a:rPr>
              <a:t> du </a:t>
            </a:r>
            <a:r>
              <a:rPr lang="de-DE" dirty="0" err="1" smtClean="0">
                <a:latin typeface="+mj-lt"/>
                <a:ea typeface="Verdana"/>
                <a:cs typeface="Verdana"/>
              </a:rPr>
              <a:t>concept</a:t>
            </a:r>
            <a:r>
              <a:rPr lang="de-DE" dirty="0" smtClean="0">
                <a:latin typeface="+mj-lt"/>
                <a:ea typeface="Verdana"/>
                <a:cs typeface="Verdana"/>
              </a:rPr>
              <a:t> de </a:t>
            </a:r>
            <a:r>
              <a:rPr lang="de-DE" dirty="0" err="1" smtClean="0"/>
              <a:t>la</a:t>
            </a:r>
            <a:r>
              <a:rPr lang="de-DE" dirty="0" err="1" smtClean="0">
                <a:ea typeface="Verdana"/>
                <a:cs typeface="Verdana"/>
              </a:rPr>
              <a:t>ïcité</a:t>
            </a:r>
            <a:endParaRPr lang="de-DE" dirty="0" smtClean="0">
              <a:ea typeface="Verdana"/>
              <a:cs typeface="Verdana"/>
            </a:endParaRPr>
          </a:p>
          <a:p>
            <a:pPr marL="0" indent="0">
              <a:buNone/>
            </a:pPr>
            <a:r>
              <a:rPr lang="de-DE" dirty="0" smtClean="0">
                <a:ea typeface="Verdana"/>
                <a:cs typeface="Verdana"/>
              </a:rPr>
              <a:t>4. </a:t>
            </a:r>
            <a:r>
              <a:rPr lang="de-DE" dirty="0" err="1">
                <a:ea typeface="Verdana"/>
                <a:cs typeface="Verdana"/>
              </a:rPr>
              <a:t>R</a:t>
            </a:r>
            <a:r>
              <a:rPr lang="de-DE" dirty="0" err="1" smtClean="0">
                <a:ea typeface="Verdana"/>
                <a:cs typeface="Verdana"/>
              </a:rPr>
              <a:t>estriction</a:t>
            </a:r>
            <a:r>
              <a:rPr lang="de-DE" dirty="0" smtClean="0">
                <a:ea typeface="Verdana"/>
                <a:cs typeface="Verdana"/>
              </a:rPr>
              <a:t> des </a:t>
            </a:r>
            <a:r>
              <a:rPr lang="de-DE" dirty="0" err="1" smtClean="0">
                <a:ea typeface="Verdana"/>
                <a:cs typeface="Verdana"/>
              </a:rPr>
              <a:t>libertés</a:t>
            </a:r>
            <a:r>
              <a:rPr lang="de-DE" dirty="0" smtClean="0">
                <a:ea typeface="Verdana"/>
                <a:cs typeface="Verdana"/>
              </a:rPr>
              <a:t> </a:t>
            </a:r>
            <a:r>
              <a:rPr lang="de-DE" dirty="0" err="1" smtClean="0">
                <a:ea typeface="Verdana"/>
                <a:cs typeface="Verdana"/>
              </a:rPr>
              <a:t>religieuses</a:t>
            </a:r>
            <a:endParaRPr lang="de-DE" dirty="0" smtClean="0">
              <a:ea typeface="Verdana"/>
              <a:cs typeface="Verdana"/>
            </a:endParaRPr>
          </a:p>
          <a:p>
            <a:pPr marL="0" indent="0">
              <a:buNone/>
            </a:pPr>
            <a:r>
              <a:rPr lang="de-DE" dirty="0" smtClean="0">
                <a:ea typeface="Verdana"/>
                <a:cs typeface="Verdana"/>
              </a:rPr>
              <a:t>5 </a:t>
            </a:r>
            <a:r>
              <a:rPr lang="de-DE" dirty="0" err="1" smtClean="0">
                <a:ea typeface="Verdana"/>
                <a:cs typeface="Verdana"/>
              </a:rPr>
              <a:t>Pourquoi</a:t>
            </a:r>
            <a:r>
              <a:rPr lang="de-DE" dirty="0" smtClean="0">
                <a:ea typeface="Verdana"/>
                <a:cs typeface="Verdana"/>
              </a:rPr>
              <a:t> les </a:t>
            </a:r>
            <a:r>
              <a:rPr lang="de-DE" dirty="0" err="1" smtClean="0">
                <a:ea typeface="Verdana"/>
                <a:cs typeface="Verdana"/>
              </a:rPr>
              <a:t>religions</a:t>
            </a:r>
            <a:r>
              <a:rPr lang="de-DE" dirty="0" smtClean="0">
                <a:ea typeface="Verdana"/>
                <a:cs typeface="Verdana"/>
              </a:rPr>
              <a:t> </a:t>
            </a:r>
            <a:r>
              <a:rPr lang="de-DE" dirty="0" err="1" smtClean="0">
                <a:ea typeface="Verdana"/>
                <a:cs typeface="Verdana"/>
              </a:rPr>
              <a:t>font-elles</a:t>
            </a:r>
            <a:r>
              <a:rPr lang="de-DE" dirty="0" smtClean="0">
                <a:ea typeface="Verdana"/>
                <a:cs typeface="Verdana"/>
              </a:rPr>
              <a:t> </a:t>
            </a:r>
            <a:r>
              <a:rPr lang="de-DE" dirty="0" err="1" smtClean="0">
                <a:ea typeface="Verdana"/>
                <a:cs typeface="Verdana"/>
              </a:rPr>
              <a:t>peur</a:t>
            </a:r>
            <a:r>
              <a:rPr lang="de-DE" dirty="0" smtClean="0">
                <a:ea typeface="Verdana"/>
                <a:cs typeface="Verdana"/>
              </a:rPr>
              <a:t>?</a:t>
            </a:r>
          </a:p>
          <a:p>
            <a:pPr marL="0" indent="0">
              <a:buNone/>
            </a:pPr>
            <a:r>
              <a:rPr lang="de-DE" dirty="0" smtClean="0">
                <a:ea typeface="Verdana"/>
                <a:cs typeface="Verdana"/>
              </a:rPr>
              <a:t>6. </a:t>
            </a:r>
            <a:r>
              <a:rPr lang="de-DE" dirty="0" smtClean="0">
                <a:ea typeface="Verdana"/>
                <a:cs typeface="Verdana"/>
              </a:rPr>
              <a:t>La </a:t>
            </a:r>
            <a:r>
              <a:rPr lang="de-DE" dirty="0" err="1" smtClean="0"/>
              <a:t>la</a:t>
            </a:r>
            <a:r>
              <a:rPr lang="de-DE" dirty="0" err="1" smtClean="0">
                <a:ea typeface="Verdana"/>
                <a:cs typeface="Verdana"/>
              </a:rPr>
              <a:t>ïcité</a:t>
            </a:r>
            <a:r>
              <a:rPr lang="de-DE" dirty="0" smtClean="0">
                <a:ea typeface="Verdana"/>
                <a:cs typeface="Verdana"/>
              </a:rPr>
              <a:t> à </a:t>
            </a:r>
            <a:r>
              <a:rPr lang="de-DE" dirty="0" err="1" smtClean="0">
                <a:ea typeface="Verdana"/>
                <a:cs typeface="Verdana"/>
              </a:rPr>
              <a:t>géométrie</a:t>
            </a:r>
            <a:r>
              <a:rPr lang="de-DE" dirty="0" smtClean="0">
                <a:ea typeface="Verdana"/>
                <a:cs typeface="Verdana"/>
              </a:rPr>
              <a:t> variable</a:t>
            </a:r>
          </a:p>
          <a:p>
            <a:pPr marL="0" indent="0">
              <a:buNone/>
            </a:pPr>
            <a:r>
              <a:rPr lang="de-DE" dirty="0" smtClean="0">
                <a:ea typeface="Verdana"/>
                <a:cs typeface="Verdana"/>
              </a:rPr>
              <a:t>7. </a:t>
            </a:r>
            <a:r>
              <a:rPr lang="de-DE" dirty="0" err="1" smtClean="0"/>
              <a:t>La</a:t>
            </a:r>
            <a:r>
              <a:rPr lang="de-DE" dirty="0" err="1" smtClean="0">
                <a:ea typeface="Verdana"/>
                <a:cs typeface="Verdana"/>
              </a:rPr>
              <a:t>ïcité</a:t>
            </a:r>
            <a:r>
              <a:rPr lang="de-DE" dirty="0" smtClean="0">
                <a:ea typeface="Verdana"/>
                <a:cs typeface="Verdana"/>
              </a:rPr>
              <a:t> et </a:t>
            </a:r>
            <a:r>
              <a:rPr lang="de-DE" dirty="0" err="1" smtClean="0">
                <a:ea typeface="Verdana"/>
                <a:cs typeface="Verdana"/>
              </a:rPr>
              <a:t>enseignement</a:t>
            </a:r>
            <a:endParaRPr lang="de-DE" dirty="0" smtClean="0">
              <a:ea typeface="Verdana"/>
              <a:cs typeface="Verdana"/>
            </a:endParaRPr>
          </a:p>
          <a:p>
            <a:pPr marL="0" indent="0">
              <a:buNone/>
            </a:pPr>
            <a:r>
              <a:rPr lang="de-DE" dirty="0" smtClean="0">
                <a:ea typeface="Verdana"/>
                <a:cs typeface="Verdana"/>
              </a:rPr>
              <a:t>8. </a:t>
            </a:r>
            <a:r>
              <a:rPr lang="de-DE" dirty="0" err="1" smtClean="0">
                <a:ea typeface="Verdana"/>
                <a:cs typeface="Verdana"/>
              </a:rPr>
              <a:t>Discussion</a:t>
            </a:r>
            <a:endParaRPr lang="de-DE" dirty="0" smtClean="0">
              <a:ea typeface="Verdana"/>
              <a:cs typeface="Verdana"/>
            </a:endParaRPr>
          </a:p>
          <a:p>
            <a:endParaRPr lang="de-DE" dirty="0"/>
          </a:p>
          <a:p>
            <a:endParaRPr lang="de-DE" dirty="0">
              <a:latin typeface="+mj-lt"/>
            </a:endParaRPr>
          </a:p>
        </p:txBody>
      </p:sp>
    </p:spTree>
    <p:extLst>
      <p:ext uri="{BB962C8B-B14F-4D97-AF65-F5344CB8AC3E}">
        <p14:creationId xmlns:p14="http://schemas.microsoft.com/office/powerpoint/2010/main" val="291217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fr-FR" b="1" u="sng" dirty="0"/>
              <a:t>Mars 2012 </a:t>
            </a:r>
            <a:r>
              <a:rPr lang="fr-FR" b="1" dirty="0"/>
              <a:t>: Mohamed </a:t>
            </a:r>
            <a:r>
              <a:rPr lang="fr-FR" b="1" dirty="0" err="1"/>
              <a:t>Merah</a:t>
            </a:r>
            <a:r>
              <a:rPr lang="fr-FR" b="1" dirty="0"/>
              <a:t> tue </a:t>
            </a:r>
            <a:r>
              <a:rPr lang="fr-FR" b="1" dirty="0" smtClean="0"/>
              <a:t/>
            </a:r>
            <a:br>
              <a:rPr lang="fr-FR" b="1" dirty="0" smtClean="0"/>
            </a:br>
            <a:r>
              <a:rPr lang="fr-FR" b="1" dirty="0" smtClean="0"/>
              <a:t>7 </a:t>
            </a:r>
            <a:r>
              <a:rPr lang="fr-FR" b="1" dirty="0"/>
              <a:t>personnes à Montauban et </a:t>
            </a:r>
            <a:r>
              <a:rPr lang="fr-FR" b="1" dirty="0" smtClean="0"/>
              <a:t>Toulouse</a:t>
            </a:r>
          </a:p>
          <a:p>
            <a:r>
              <a:rPr lang="fr-FR" b="1" u="sng" dirty="0"/>
              <a:t>7 et 9 janvier 2015 </a:t>
            </a:r>
            <a:r>
              <a:rPr lang="fr-FR" b="1" dirty="0"/>
              <a:t>: les attentats de «Charlie Hebdo» et de l’Hyper </a:t>
            </a:r>
            <a:r>
              <a:rPr lang="fr-FR" b="1" dirty="0" smtClean="0"/>
              <a:t>Cacher</a:t>
            </a:r>
          </a:p>
          <a:p>
            <a:r>
              <a:rPr lang="fr-FR" b="1" u="sng" dirty="0" smtClean="0"/>
              <a:t>26 juin 2015</a:t>
            </a:r>
            <a:r>
              <a:rPr lang="fr-FR" b="1" dirty="0" smtClean="0"/>
              <a:t>: attaque de l’usine Air </a:t>
            </a:r>
            <a:r>
              <a:rPr lang="fr-FR" b="1" dirty="0" err="1" smtClean="0"/>
              <a:t>Products</a:t>
            </a:r>
            <a:r>
              <a:rPr lang="fr-FR" b="1" dirty="0" smtClean="0"/>
              <a:t> de Saint-Quentin-Fallavier près de Lyon (un mort et deux blessés)</a:t>
            </a:r>
          </a:p>
          <a:p>
            <a:endParaRPr lang="de-DE" u="sng" dirty="0"/>
          </a:p>
        </p:txBody>
      </p:sp>
    </p:spTree>
    <p:extLst>
      <p:ext uri="{BB962C8B-B14F-4D97-AF65-F5344CB8AC3E}">
        <p14:creationId xmlns:p14="http://schemas.microsoft.com/office/powerpoint/2010/main" val="3869665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b="1" dirty="0" err="1" smtClean="0"/>
              <a:t>Exportation</a:t>
            </a:r>
            <a:r>
              <a:rPr lang="de-DE" b="1" dirty="0" smtClean="0"/>
              <a:t> du </a:t>
            </a:r>
            <a:r>
              <a:rPr lang="de-DE" b="1" dirty="0" err="1" smtClean="0"/>
              <a:t>conflit</a:t>
            </a:r>
            <a:r>
              <a:rPr lang="de-DE" b="1" dirty="0" smtClean="0"/>
              <a:t> </a:t>
            </a:r>
            <a:r>
              <a:rPr lang="de-DE" b="1" dirty="0" err="1" smtClean="0"/>
              <a:t>israléo-palestinien</a:t>
            </a:r>
            <a:endParaRPr lang="de-DE" b="1" dirty="0" smtClean="0"/>
          </a:p>
          <a:p>
            <a:pPr marL="0" indent="0">
              <a:buNone/>
            </a:pPr>
            <a:r>
              <a:rPr lang="de-DE" dirty="0" smtClean="0"/>
              <a:t>Les </a:t>
            </a:r>
            <a:r>
              <a:rPr lang="de-DE" dirty="0" err="1" smtClean="0"/>
              <a:t>communautés</a:t>
            </a:r>
            <a:r>
              <a:rPr lang="de-DE" dirty="0" smtClean="0"/>
              <a:t> </a:t>
            </a:r>
            <a:r>
              <a:rPr lang="de-DE" dirty="0" err="1" smtClean="0"/>
              <a:t>musulmane</a:t>
            </a:r>
            <a:r>
              <a:rPr lang="de-DE" dirty="0" smtClean="0"/>
              <a:t> et </a:t>
            </a:r>
            <a:r>
              <a:rPr lang="de-DE" dirty="0" err="1" smtClean="0"/>
              <a:t>juive</a:t>
            </a:r>
            <a:r>
              <a:rPr lang="de-DE" dirty="0" smtClean="0"/>
              <a:t> de France </a:t>
            </a:r>
            <a:r>
              <a:rPr lang="de-DE" dirty="0" err="1" smtClean="0"/>
              <a:t>sont</a:t>
            </a:r>
            <a:r>
              <a:rPr lang="de-DE" dirty="0" smtClean="0"/>
              <a:t> les plus </a:t>
            </a:r>
            <a:r>
              <a:rPr lang="de-DE" dirty="0" err="1" smtClean="0"/>
              <a:t>importantes</a:t>
            </a:r>
            <a:r>
              <a:rPr lang="de-DE" dirty="0" smtClean="0"/>
              <a:t> </a:t>
            </a:r>
            <a:r>
              <a:rPr lang="de-DE" dirty="0" err="1" smtClean="0"/>
              <a:t>d‘Europe</a:t>
            </a:r>
            <a:r>
              <a:rPr lang="de-DE" dirty="0" smtClean="0"/>
              <a:t> </a:t>
            </a:r>
            <a:r>
              <a:rPr lang="de-DE" dirty="0" err="1" smtClean="0"/>
              <a:t>avec</a:t>
            </a:r>
            <a:r>
              <a:rPr lang="de-DE" dirty="0" smtClean="0"/>
              <a:t> 10 </a:t>
            </a:r>
            <a:r>
              <a:rPr lang="de-DE" dirty="0" err="1" smtClean="0"/>
              <a:t>musulmans</a:t>
            </a:r>
            <a:r>
              <a:rPr lang="de-DE" dirty="0" smtClean="0"/>
              <a:t> </a:t>
            </a:r>
            <a:r>
              <a:rPr lang="de-DE" dirty="0" err="1" smtClean="0"/>
              <a:t>pour</a:t>
            </a:r>
            <a:r>
              <a:rPr lang="de-DE" dirty="0" smtClean="0"/>
              <a:t> </a:t>
            </a:r>
            <a:r>
              <a:rPr lang="de-DE" dirty="0" err="1" smtClean="0"/>
              <a:t>un</a:t>
            </a:r>
            <a:r>
              <a:rPr lang="de-DE" dirty="0" smtClean="0"/>
              <a:t> </a:t>
            </a:r>
            <a:r>
              <a:rPr lang="de-DE" dirty="0" err="1" smtClean="0"/>
              <a:t>juif</a:t>
            </a:r>
            <a:r>
              <a:rPr lang="de-DE" dirty="0" smtClean="0"/>
              <a:t> </a:t>
            </a:r>
            <a:r>
              <a:rPr lang="de-DE" dirty="0" err="1" smtClean="0"/>
              <a:t>qui</a:t>
            </a:r>
            <a:r>
              <a:rPr lang="de-DE" dirty="0" smtClean="0"/>
              <a:t> </a:t>
            </a:r>
            <a:r>
              <a:rPr lang="de-DE" dirty="0" err="1" smtClean="0"/>
              <a:t>cohabitent</a:t>
            </a:r>
            <a:r>
              <a:rPr lang="de-DE" dirty="0" smtClean="0"/>
              <a:t> </a:t>
            </a:r>
            <a:r>
              <a:rPr lang="de-DE" dirty="0" err="1" smtClean="0"/>
              <a:t>dans</a:t>
            </a:r>
            <a:r>
              <a:rPr lang="de-DE" dirty="0" smtClean="0"/>
              <a:t> les </a:t>
            </a:r>
            <a:r>
              <a:rPr lang="de-DE" dirty="0" err="1" smtClean="0"/>
              <a:t>mêmes</a:t>
            </a:r>
            <a:r>
              <a:rPr lang="de-DE" dirty="0" smtClean="0"/>
              <a:t> </a:t>
            </a:r>
            <a:r>
              <a:rPr lang="de-DE" dirty="0" err="1" smtClean="0"/>
              <a:t>quartiers</a:t>
            </a:r>
            <a:r>
              <a:rPr lang="de-DE" dirty="0" smtClean="0"/>
              <a:t>.</a:t>
            </a:r>
          </a:p>
          <a:p>
            <a:pPr marL="0" indent="0">
              <a:buNone/>
            </a:pPr>
            <a:r>
              <a:rPr lang="de-DE" dirty="0" smtClean="0"/>
              <a:t>On </a:t>
            </a:r>
            <a:r>
              <a:rPr lang="de-DE" dirty="0" err="1" smtClean="0"/>
              <a:t>parle</a:t>
            </a:r>
            <a:r>
              <a:rPr lang="de-DE" dirty="0" smtClean="0"/>
              <a:t> </a:t>
            </a:r>
            <a:r>
              <a:rPr lang="de-DE" dirty="0" err="1" smtClean="0"/>
              <a:t>d‘une</a:t>
            </a:r>
            <a:r>
              <a:rPr lang="de-DE" dirty="0" smtClean="0"/>
              <a:t> </a:t>
            </a:r>
            <a:r>
              <a:rPr lang="de-DE" b="1" dirty="0" err="1" smtClean="0"/>
              <a:t>nouvelle</a:t>
            </a:r>
            <a:r>
              <a:rPr lang="de-DE" b="1" dirty="0" smtClean="0"/>
              <a:t> </a:t>
            </a:r>
            <a:r>
              <a:rPr lang="de-DE" b="1" dirty="0" err="1" smtClean="0"/>
              <a:t>judéophobie</a:t>
            </a:r>
            <a:r>
              <a:rPr lang="de-DE" b="1" dirty="0" smtClean="0"/>
              <a:t> de </a:t>
            </a:r>
            <a:r>
              <a:rPr lang="de-DE" b="1" dirty="0" err="1" smtClean="0"/>
              <a:t>banlieue</a:t>
            </a:r>
            <a:r>
              <a:rPr lang="de-DE" b="1" dirty="0" smtClean="0"/>
              <a:t> </a:t>
            </a:r>
            <a:r>
              <a:rPr lang="de-DE" dirty="0" smtClean="0"/>
              <a:t>à </a:t>
            </a:r>
            <a:r>
              <a:rPr lang="de-DE" dirty="0" err="1" smtClean="0"/>
              <a:t>l‘exemple</a:t>
            </a:r>
            <a:r>
              <a:rPr lang="de-DE" dirty="0" smtClean="0"/>
              <a:t> des </a:t>
            </a:r>
            <a:r>
              <a:rPr lang="de-DE" dirty="0" err="1" smtClean="0"/>
              <a:t>événements</a:t>
            </a:r>
            <a:r>
              <a:rPr lang="de-DE" dirty="0" smtClean="0"/>
              <a:t> de </a:t>
            </a:r>
            <a:r>
              <a:rPr lang="de-DE" dirty="0" err="1" smtClean="0"/>
              <a:t>Sarcelles</a:t>
            </a:r>
            <a:r>
              <a:rPr lang="de-DE" dirty="0" smtClean="0"/>
              <a:t>.</a:t>
            </a:r>
            <a:endParaRPr lang="de-DE" dirty="0"/>
          </a:p>
        </p:txBody>
      </p:sp>
    </p:spTree>
    <p:extLst>
      <p:ext uri="{BB962C8B-B14F-4D97-AF65-F5344CB8AC3E}">
        <p14:creationId xmlns:p14="http://schemas.microsoft.com/office/powerpoint/2010/main" val="346859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b="1" dirty="0" err="1" smtClean="0">
                <a:latin typeface="+mj-lt"/>
              </a:rPr>
              <a:t>Captation</a:t>
            </a:r>
            <a:r>
              <a:rPr lang="de-DE" b="1" dirty="0" smtClean="0">
                <a:latin typeface="+mj-lt"/>
              </a:rPr>
              <a:t> de la </a:t>
            </a:r>
            <a:r>
              <a:rPr lang="de-DE" b="1" dirty="0" err="1" smtClean="0">
                <a:latin typeface="+mj-lt"/>
              </a:rPr>
              <a:t>la</a:t>
            </a:r>
            <a:r>
              <a:rPr lang="de-DE" b="1" dirty="0" smtClean="0">
                <a:latin typeface="+mj-lt"/>
              </a:rPr>
              <a:t> </a:t>
            </a:r>
            <a:r>
              <a:rPr lang="de-DE" b="1" dirty="0" err="1" smtClean="0">
                <a:latin typeface="+mj-lt"/>
                <a:cs typeface="Arial" panose="020B0604020202020204" pitchFamily="34" charset="0"/>
              </a:rPr>
              <a:t>la</a:t>
            </a:r>
            <a:r>
              <a:rPr lang="de-DE" b="1" dirty="0" err="1" smtClean="0">
                <a:latin typeface="+mj-lt"/>
                <a:ea typeface="Verdana"/>
                <a:cs typeface="Verdana"/>
              </a:rPr>
              <a:t>ïcité</a:t>
            </a:r>
            <a:r>
              <a:rPr lang="de-DE" b="1" dirty="0" smtClean="0">
                <a:latin typeface="+mj-lt"/>
                <a:ea typeface="Verdana"/>
                <a:cs typeface="Verdana"/>
              </a:rPr>
              <a:t> par la </a:t>
            </a:r>
            <a:r>
              <a:rPr lang="de-DE" b="1" dirty="0" err="1" smtClean="0">
                <a:latin typeface="+mj-lt"/>
                <a:ea typeface="Verdana"/>
                <a:cs typeface="Verdana"/>
              </a:rPr>
              <a:t>droite</a:t>
            </a:r>
            <a:r>
              <a:rPr lang="de-DE" b="1" dirty="0" smtClean="0">
                <a:latin typeface="+mj-lt"/>
                <a:ea typeface="Verdana"/>
                <a:cs typeface="Verdana"/>
              </a:rPr>
              <a:t> </a:t>
            </a:r>
            <a:r>
              <a:rPr lang="de-DE" b="1" dirty="0" err="1" smtClean="0">
                <a:latin typeface="+mj-lt"/>
                <a:ea typeface="Verdana"/>
                <a:cs typeface="Verdana"/>
              </a:rPr>
              <a:t>dure</a:t>
            </a:r>
            <a:r>
              <a:rPr lang="de-DE" b="1" dirty="0" smtClean="0">
                <a:latin typeface="+mj-lt"/>
                <a:ea typeface="Verdana"/>
                <a:cs typeface="Verdana"/>
              </a:rPr>
              <a:t> et le FN</a:t>
            </a:r>
          </a:p>
          <a:p>
            <a:pPr marL="0" indent="0">
              <a:buNone/>
            </a:pPr>
            <a:r>
              <a:rPr lang="de-DE" dirty="0" smtClean="0">
                <a:latin typeface="+mj-lt"/>
                <a:ea typeface="Verdana"/>
                <a:cs typeface="Verdana"/>
              </a:rPr>
              <a:t>	au </a:t>
            </a:r>
            <a:r>
              <a:rPr lang="de-DE" dirty="0" err="1" smtClean="0">
                <a:latin typeface="+mj-lt"/>
                <a:ea typeface="Verdana"/>
                <a:cs typeface="Verdana"/>
              </a:rPr>
              <a:t>profit</a:t>
            </a:r>
            <a:r>
              <a:rPr lang="de-DE" dirty="0" smtClean="0">
                <a:latin typeface="+mj-lt"/>
                <a:ea typeface="Verdana"/>
                <a:cs typeface="Verdana"/>
              </a:rPr>
              <a:t> </a:t>
            </a:r>
            <a:r>
              <a:rPr lang="de-DE" dirty="0" err="1" smtClean="0">
                <a:latin typeface="+mj-lt"/>
                <a:ea typeface="Verdana"/>
                <a:cs typeface="Verdana"/>
              </a:rPr>
              <a:t>d‘arguments</a:t>
            </a:r>
            <a:r>
              <a:rPr lang="de-DE" dirty="0" smtClean="0">
                <a:latin typeface="+mj-lt"/>
                <a:ea typeface="Verdana"/>
                <a:cs typeface="Verdana"/>
              </a:rPr>
              <a:t> </a:t>
            </a:r>
            <a:r>
              <a:rPr lang="de-DE" dirty="0" err="1" smtClean="0">
                <a:latin typeface="+mj-lt"/>
                <a:ea typeface="Verdana"/>
                <a:cs typeface="Verdana"/>
              </a:rPr>
              <a:t>xénophobes</a:t>
            </a:r>
            <a:endParaRPr lang="de-DE" dirty="0" smtClean="0">
              <a:latin typeface="+mj-lt"/>
              <a:ea typeface="Verdana"/>
              <a:cs typeface="Verdana"/>
            </a:endParaRPr>
          </a:p>
          <a:p>
            <a:pPr marL="0" indent="0">
              <a:buNone/>
            </a:pPr>
            <a:r>
              <a:rPr lang="de-DE" dirty="0" smtClean="0">
                <a:latin typeface="+mj-lt"/>
                <a:ea typeface="Verdana"/>
                <a:cs typeface="Verdana"/>
              </a:rPr>
              <a:t>         </a:t>
            </a:r>
            <a:endParaRPr lang="de-DE" dirty="0">
              <a:latin typeface="+mj-lt"/>
              <a:ea typeface="Verdana"/>
              <a:cs typeface="Verdana"/>
            </a:endParaRPr>
          </a:p>
          <a:p>
            <a:pPr marL="0" indent="0">
              <a:buNone/>
            </a:pPr>
            <a:r>
              <a:rPr lang="de-DE" sz="2400" dirty="0">
                <a:latin typeface="+mj-lt"/>
                <a:hlinkClick r:id="rId2"/>
              </a:rPr>
              <a:t>https://</a:t>
            </a:r>
            <a:r>
              <a:rPr lang="de-DE" sz="2400" dirty="0" smtClean="0">
                <a:latin typeface="+mj-lt"/>
                <a:hlinkClick r:id="rId2"/>
              </a:rPr>
              <a:t>www.youtube.com/watch?v=LC1pt1albpA</a:t>
            </a:r>
            <a:endParaRPr lang="de-DE" sz="2400" dirty="0" smtClean="0">
              <a:latin typeface="+mj-lt"/>
            </a:endParaRPr>
          </a:p>
          <a:p>
            <a:pPr marL="0" indent="0">
              <a:buNone/>
            </a:pPr>
            <a:endParaRPr lang="de-DE"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8651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93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marL="0" indent="0">
              <a:buNone/>
            </a:pP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Extrême-gauche</a:t>
            </a:r>
            <a:endParaRPr lang="de-DE" sz="2000" dirty="0" smtClean="0">
              <a:solidFill>
                <a:srgbClr val="FF0000"/>
              </a:solidFill>
              <a:latin typeface="Arial" panose="020B0604020202020204" pitchFamily="34" charset="0"/>
              <a:cs typeface="Arial" panose="020B0604020202020204" pitchFamily="34" charset="0"/>
            </a:endParaRPr>
          </a:p>
          <a:p>
            <a:pPr marL="0" indent="0">
              <a:buNone/>
            </a:pP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Gauche</a:t>
            </a:r>
            <a:endParaRPr lang="de-DE" sz="2000" dirty="0" smtClean="0">
              <a:solidFill>
                <a:srgbClr val="FF0000"/>
              </a:solidFill>
              <a:latin typeface="Arial" panose="020B0604020202020204" pitchFamily="34" charset="0"/>
              <a:cs typeface="Arial" panose="020B0604020202020204" pitchFamily="34" charset="0"/>
            </a:endParaRPr>
          </a:p>
          <a:p>
            <a:pPr marL="0" indent="0">
              <a:buNone/>
            </a:pPr>
            <a:r>
              <a:rPr lang="de-DE" sz="2000" dirty="0">
                <a:solidFill>
                  <a:srgbClr val="FF0000"/>
                </a:solidFill>
                <a:latin typeface="Arial" panose="020B0604020202020204" pitchFamily="34" charset="0"/>
                <a:cs typeface="Arial" panose="020B0604020202020204" pitchFamily="34" charset="0"/>
              </a:rPr>
              <a:t>	</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Parti</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radical</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Parti</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radical</a:t>
            </a:r>
            <a:r>
              <a:rPr lang="de-DE" sz="2000" dirty="0" smtClean="0">
                <a:solidFill>
                  <a:srgbClr val="FF0000"/>
                </a:solidFill>
                <a:latin typeface="Arial" panose="020B0604020202020204" pitchFamily="34" charset="0"/>
                <a:cs typeface="Arial" panose="020B0604020202020204" pitchFamily="34" charset="0"/>
              </a:rPr>
              <a:t> de </a:t>
            </a:r>
            <a:r>
              <a:rPr lang="de-DE" sz="2000" dirty="0" err="1" smtClean="0">
                <a:solidFill>
                  <a:srgbClr val="FF0000"/>
                </a:solidFill>
                <a:latin typeface="Arial" panose="020B0604020202020204" pitchFamily="34" charset="0"/>
                <a:cs typeface="Arial" panose="020B0604020202020204" pitchFamily="34" charset="0"/>
              </a:rPr>
              <a:t>gauche</a:t>
            </a:r>
            <a:r>
              <a:rPr lang="de-DE" sz="2000" dirty="0" smtClean="0">
                <a:solidFill>
                  <a:srgbClr val="FF0000"/>
                </a:solidFill>
                <a:latin typeface="Arial" panose="020B0604020202020204" pitchFamily="34" charset="0"/>
                <a:cs typeface="Arial" panose="020B0604020202020204" pitchFamily="34" charset="0"/>
              </a:rPr>
              <a:t> / </a:t>
            </a:r>
            <a:r>
              <a:rPr lang="de-DE" sz="2000" dirty="0" err="1" smtClean="0">
                <a:solidFill>
                  <a:srgbClr val="FF0000"/>
                </a:solidFill>
                <a:latin typeface="Arial" panose="020B0604020202020204" pitchFamily="34" charset="0"/>
                <a:cs typeface="Arial" panose="020B0604020202020204" pitchFamily="34" charset="0"/>
              </a:rPr>
              <a:t>parti</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radical</a:t>
            </a:r>
            <a:r>
              <a:rPr lang="de-DE" sz="2000" dirty="0" smtClean="0">
                <a:solidFill>
                  <a:srgbClr val="FF0000"/>
                </a:solidFill>
                <a:latin typeface="Arial" panose="020B0604020202020204" pitchFamily="34" charset="0"/>
                <a:cs typeface="Arial" panose="020B0604020202020204" pitchFamily="34" charset="0"/>
              </a:rPr>
              <a:t>)</a:t>
            </a:r>
          </a:p>
          <a:p>
            <a:pPr marL="0" indent="0">
              <a:buNone/>
            </a:pPr>
            <a:r>
              <a:rPr lang="de-DE" sz="2000" dirty="0">
                <a:solidFill>
                  <a:srgbClr val="FF0000"/>
                </a:solidFill>
                <a:latin typeface="Arial" panose="020B0604020202020204" pitchFamily="34" charset="0"/>
                <a:cs typeface="Arial" panose="020B0604020202020204" pitchFamily="34" charset="0"/>
              </a:rPr>
              <a:t>	</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Droite</a:t>
            </a:r>
            <a:r>
              <a:rPr lang="de-DE" sz="2000" dirty="0" smtClean="0">
                <a:solidFill>
                  <a:srgbClr val="FF0000"/>
                </a:solidFill>
                <a:latin typeface="Arial" panose="020B0604020202020204" pitchFamily="34" charset="0"/>
                <a:cs typeface="Arial" panose="020B0604020202020204" pitchFamily="34" charset="0"/>
              </a:rPr>
              <a:t> forte</a:t>
            </a:r>
          </a:p>
          <a:p>
            <a:pPr marL="0" indent="0">
              <a:buNone/>
            </a:pPr>
            <a:r>
              <a:rPr lang="de-DE" sz="2000" dirty="0">
                <a:solidFill>
                  <a:srgbClr val="FF0000"/>
                </a:solidFill>
                <a:latin typeface="Arial" panose="020B0604020202020204" pitchFamily="34" charset="0"/>
                <a:cs typeface="Arial" panose="020B0604020202020204" pitchFamily="34" charset="0"/>
              </a:rPr>
              <a:t>	</a:t>
            </a:r>
            <a:r>
              <a:rPr lang="de-DE" sz="2000" dirty="0" smtClean="0">
                <a:solidFill>
                  <a:srgbClr val="FF0000"/>
                </a:solidFill>
                <a:latin typeface="Arial" panose="020B0604020202020204" pitchFamily="34" charset="0"/>
                <a:cs typeface="Arial" panose="020B0604020202020204" pitchFamily="34" charset="0"/>
              </a:rPr>
              <a:t>			FN</a:t>
            </a:r>
          </a:p>
          <a:p>
            <a:pPr marL="0" indent="0">
              <a:buNone/>
            </a:pPr>
            <a:endParaRPr lang="de-DE" sz="2000" dirty="0">
              <a:solidFill>
                <a:srgbClr val="FF0000"/>
              </a:solidFill>
              <a:latin typeface="Arial" panose="020B0604020202020204" pitchFamily="34" charset="0"/>
              <a:cs typeface="Arial" panose="020B0604020202020204" pitchFamily="34" charset="0"/>
            </a:endParaRPr>
          </a:p>
          <a:p>
            <a:pPr marL="0" indent="0">
              <a:buNone/>
            </a:pPr>
            <a:r>
              <a:rPr lang="de-DE" sz="2000" dirty="0" err="1" smtClean="0">
                <a:solidFill>
                  <a:schemeClr val="tx2"/>
                </a:solidFill>
                <a:latin typeface="Arial" panose="020B0604020202020204" pitchFamily="34" charset="0"/>
                <a:cs typeface="Arial" panose="020B0604020202020204" pitchFamily="34" charset="0"/>
              </a:rPr>
              <a:t>Anticléricalisme</a:t>
            </a:r>
            <a:r>
              <a:rPr lang="de-DE" sz="2000" dirty="0" smtClean="0">
                <a:solidFill>
                  <a:schemeClr val="tx2"/>
                </a:solidFill>
                <a:latin typeface="Arial" panose="020B0604020202020204" pitchFamily="34" charset="0"/>
                <a:cs typeface="Arial" panose="020B0604020202020204" pitchFamily="34" charset="0"/>
              </a:rPr>
              <a:t>		</a:t>
            </a:r>
            <a:r>
              <a:rPr lang="de-DE" sz="2000" dirty="0" err="1" smtClean="0">
                <a:solidFill>
                  <a:schemeClr val="tx2"/>
                </a:solidFill>
                <a:latin typeface="Arial" panose="020B0604020202020204" pitchFamily="34" charset="0"/>
                <a:cs typeface="Arial" panose="020B0604020202020204" pitchFamily="34" charset="0"/>
              </a:rPr>
              <a:t>Antisémitisme</a:t>
            </a:r>
            <a:r>
              <a:rPr lang="de-DE" sz="2000" dirty="0" smtClean="0">
                <a:solidFill>
                  <a:schemeClr val="tx2"/>
                </a:solidFill>
                <a:latin typeface="Arial" panose="020B0604020202020204" pitchFamily="34" charset="0"/>
                <a:cs typeface="Arial" panose="020B0604020202020204" pitchFamily="34" charset="0"/>
              </a:rPr>
              <a:t> 		Islamophobie</a:t>
            </a:r>
          </a:p>
          <a:p>
            <a:pPr marL="0" indent="0" algn="ctr">
              <a:buNone/>
            </a:pPr>
            <a:r>
              <a:rPr lang="de-DE" sz="2000" dirty="0" err="1" smtClean="0">
                <a:solidFill>
                  <a:schemeClr val="tx2"/>
                </a:solidFill>
                <a:latin typeface="Arial" panose="020B0604020202020204" pitchFamily="34" charset="0"/>
                <a:cs typeface="Arial" panose="020B0604020202020204" pitchFamily="34" charset="0"/>
              </a:rPr>
              <a:t>Respect</a:t>
            </a:r>
            <a:r>
              <a:rPr lang="de-DE" sz="2000" dirty="0" smtClean="0">
                <a:solidFill>
                  <a:schemeClr val="tx2"/>
                </a:solidFill>
                <a:latin typeface="Arial" panose="020B0604020202020204" pitchFamily="34" charset="0"/>
                <a:cs typeface="Arial" panose="020B0604020202020204" pitchFamily="34" charset="0"/>
              </a:rPr>
              <a:t> </a:t>
            </a:r>
            <a:r>
              <a:rPr lang="de-DE" sz="2000" dirty="0" err="1" smtClean="0">
                <a:solidFill>
                  <a:schemeClr val="tx2"/>
                </a:solidFill>
                <a:latin typeface="Arial" panose="020B0604020202020204" pitchFamily="34" charset="0"/>
                <a:cs typeface="Arial" panose="020B0604020202020204" pitchFamily="34" charset="0"/>
              </a:rPr>
              <a:t>strict</a:t>
            </a:r>
            <a:r>
              <a:rPr lang="de-DE" sz="2000" dirty="0" smtClean="0">
                <a:solidFill>
                  <a:schemeClr val="tx2"/>
                </a:solidFill>
                <a:latin typeface="Arial" panose="020B0604020202020204" pitchFamily="34" charset="0"/>
                <a:cs typeface="Arial" panose="020B0604020202020204" pitchFamily="34" charset="0"/>
              </a:rPr>
              <a:t> de la </a:t>
            </a:r>
            <a:r>
              <a:rPr lang="de-DE" sz="2000" dirty="0" err="1" smtClean="0">
                <a:solidFill>
                  <a:schemeClr val="tx2"/>
                </a:solidFill>
                <a:latin typeface="Arial" panose="020B0604020202020204" pitchFamily="34" charset="0"/>
                <a:cs typeface="Arial" panose="020B0604020202020204" pitchFamily="34" charset="0"/>
              </a:rPr>
              <a:t>loi</a:t>
            </a:r>
            <a:r>
              <a:rPr lang="de-DE" sz="2000" dirty="0" smtClean="0">
                <a:solidFill>
                  <a:schemeClr val="tx2"/>
                </a:solidFill>
                <a:latin typeface="Arial" panose="020B0604020202020204" pitchFamily="34" charset="0"/>
                <a:cs typeface="Arial" panose="020B0604020202020204" pitchFamily="34" charset="0"/>
              </a:rPr>
              <a:t> de 1905</a:t>
            </a:r>
          </a:p>
          <a:p>
            <a:pPr marL="0" indent="0">
              <a:buNone/>
            </a:pPr>
            <a:r>
              <a:rPr lang="de-DE" sz="2400" dirty="0">
                <a:solidFill>
                  <a:srgbClr val="FF0000"/>
                </a:solidFill>
                <a:latin typeface="Arial" panose="020B0604020202020204" pitchFamily="34" charset="0"/>
                <a:cs typeface="Arial" panose="020B0604020202020204" pitchFamily="34" charset="0"/>
              </a:rPr>
              <a:t>	</a:t>
            </a:r>
            <a:endParaRPr lang="de-DE" sz="2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625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lum/>
            <a:alphaModFix/>
          </a:blip>
          <a:srcRect/>
          <a:stretch>
            <a:fillRect/>
          </a:stretch>
        </p:blipFill>
        <p:spPr>
          <a:xfrm>
            <a:off x="2412492" y="1798161"/>
            <a:ext cx="4319016" cy="4130040"/>
          </a:xfrm>
        </p:spPr>
      </p:pic>
    </p:spTree>
    <p:extLst>
      <p:ext uri="{BB962C8B-B14F-4D97-AF65-F5344CB8AC3E}">
        <p14:creationId xmlns:p14="http://schemas.microsoft.com/office/powerpoint/2010/main" val="402268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36000" y="395640"/>
            <a:ext cx="7772039" cy="434700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lnSpc>
                <a:spcPct val="150000"/>
              </a:lnSpc>
              <a:buNone/>
            </a:pPr>
            <a:r>
              <a:rPr lang="de-DE" sz="2000" dirty="0">
                <a:latin typeface="Arial" pitchFamily="34"/>
              </a:rPr>
              <a:t>Bernard </a:t>
            </a:r>
            <a:r>
              <a:rPr lang="de-DE" sz="2000" dirty="0" err="1">
                <a:latin typeface="Arial" pitchFamily="34"/>
              </a:rPr>
              <a:t>Cazeneuve</a:t>
            </a:r>
            <a:r>
              <a:rPr lang="de-DE" sz="2000" dirty="0">
                <a:latin typeface="Arial" pitchFamily="34"/>
              </a:rPr>
              <a:t> </a:t>
            </a:r>
            <a:r>
              <a:rPr lang="de-DE" sz="2000" dirty="0" err="1">
                <a:latin typeface="Arial" pitchFamily="34"/>
              </a:rPr>
              <a:t>reproche</a:t>
            </a:r>
            <a:r>
              <a:rPr lang="de-DE" sz="2000" dirty="0">
                <a:latin typeface="Arial" pitchFamily="34"/>
              </a:rPr>
              <a:t> à Nicolas Sarkozy </a:t>
            </a:r>
            <a:r>
              <a:rPr lang="de-DE" sz="2000" dirty="0" err="1">
                <a:latin typeface="Arial" pitchFamily="34"/>
              </a:rPr>
              <a:t>sa</a:t>
            </a:r>
            <a:r>
              <a:rPr lang="de-DE" sz="2000" dirty="0">
                <a:latin typeface="Arial" pitchFamily="34"/>
              </a:rPr>
              <a:t> </a:t>
            </a:r>
            <a:r>
              <a:rPr lang="de-DE" sz="2000" dirty="0" err="1">
                <a:latin typeface="Arial" pitchFamily="34"/>
              </a:rPr>
              <a:t>conception</a:t>
            </a:r>
            <a:r>
              <a:rPr lang="de-DE" sz="2000" dirty="0">
                <a:latin typeface="Arial" pitchFamily="34"/>
              </a:rPr>
              <a:t> de la „</a:t>
            </a:r>
            <a:r>
              <a:rPr lang="de-DE" sz="2000" dirty="0" err="1">
                <a:latin typeface="Arial" pitchFamily="34"/>
              </a:rPr>
              <a:t>laïcité</a:t>
            </a:r>
            <a:r>
              <a:rPr lang="de-DE" sz="2000" dirty="0">
                <a:latin typeface="Arial" pitchFamily="34"/>
              </a:rPr>
              <a:t> </a:t>
            </a:r>
            <a:r>
              <a:rPr lang="de-DE" sz="2000" dirty="0" err="1">
                <a:latin typeface="Arial" pitchFamily="34"/>
              </a:rPr>
              <a:t>positive“pendant</a:t>
            </a:r>
            <a:r>
              <a:rPr lang="de-DE" sz="2000" dirty="0">
                <a:latin typeface="Arial" pitchFamily="34"/>
              </a:rPr>
              <a:t> la </a:t>
            </a:r>
            <a:r>
              <a:rPr lang="de-DE" sz="2000" dirty="0" err="1">
                <a:latin typeface="Arial" pitchFamily="34"/>
              </a:rPr>
              <a:t>campagne</a:t>
            </a:r>
            <a:r>
              <a:rPr lang="de-DE" sz="2000" dirty="0">
                <a:latin typeface="Arial" pitchFamily="34"/>
              </a:rPr>
              <a:t> </a:t>
            </a:r>
            <a:r>
              <a:rPr lang="de-DE" sz="2000" dirty="0" err="1">
                <a:latin typeface="Arial" pitchFamily="34"/>
              </a:rPr>
              <a:t>présidentielle</a:t>
            </a:r>
            <a:r>
              <a:rPr lang="de-DE" sz="2000" dirty="0">
                <a:latin typeface="Arial" pitchFamily="34"/>
              </a:rPr>
              <a:t> de 2012 et </a:t>
            </a:r>
            <a:r>
              <a:rPr lang="de-DE" sz="2000" dirty="0" err="1">
                <a:latin typeface="Arial" pitchFamily="34"/>
              </a:rPr>
              <a:t>lui</a:t>
            </a:r>
            <a:r>
              <a:rPr lang="de-DE" sz="2000" dirty="0">
                <a:latin typeface="Arial" pitchFamily="34"/>
              </a:rPr>
              <a:t> </a:t>
            </a:r>
            <a:r>
              <a:rPr lang="de-DE" sz="2000" dirty="0" err="1">
                <a:latin typeface="Arial" pitchFamily="34"/>
              </a:rPr>
              <a:t>répond</a:t>
            </a:r>
            <a:r>
              <a:rPr lang="de-DE" sz="2000" dirty="0">
                <a:latin typeface="Arial" pitchFamily="34"/>
              </a:rPr>
              <a:t>:</a:t>
            </a:r>
            <a:br>
              <a:rPr lang="de-DE" sz="2000" dirty="0">
                <a:latin typeface="Arial" pitchFamily="34"/>
              </a:rPr>
            </a:br>
            <a:r>
              <a:rPr lang="de-DE" sz="2000" dirty="0">
                <a:latin typeface="Arial" pitchFamily="34"/>
              </a:rPr>
              <a:t>„</a:t>
            </a:r>
            <a:r>
              <a:rPr lang="de-DE" sz="2000" dirty="0" err="1">
                <a:latin typeface="Arial" pitchFamily="34"/>
              </a:rPr>
              <a:t>Evoquer</a:t>
            </a:r>
            <a:r>
              <a:rPr lang="de-DE" sz="2000" dirty="0">
                <a:latin typeface="Arial" pitchFamily="34"/>
              </a:rPr>
              <a:t> les </a:t>
            </a:r>
            <a:r>
              <a:rPr lang="de-DE" sz="2000" dirty="0" err="1">
                <a:latin typeface="Arial" pitchFamily="34"/>
              </a:rPr>
              <a:t>racines</a:t>
            </a:r>
            <a:r>
              <a:rPr lang="de-DE" sz="2000" dirty="0">
                <a:latin typeface="Arial" pitchFamily="34"/>
              </a:rPr>
              <a:t> </a:t>
            </a:r>
            <a:r>
              <a:rPr lang="de-DE" sz="2000" dirty="0" err="1">
                <a:latin typeface="Arial" pitchFamily="34"/>
              </a:rPr>
              <a:t>chrétiennes</a:t>
            </a:r>
            <a:r>
              <a:rPr lang="de-DE" sz="2000" dirty="0">
                <a:latin typeface="Arial" pitchFamily="34"/>
              </a:rPr>
              <a:t> de la France, </a:t>
            </a:r>
            <a:r>
              <a:rPr lang="de-DE" sz="2000" dirty="0" err="1">
                <a:latin typeface="Arial" pitchFamily="34"/>
              </a:rPr>
              <a:t>c'est</a:t>
            </a:r>
            <a:r>
              <a:rPr lang="de-DE" sz="2000" dirty="0">
                <a:latin typeface="Arial" pitchFamily="34"/>
              </a:rPr>
              <a:t> faire </a:t>
            </a:r>
            <a:r>
              <a:rPr lang="de-DE" sz="2000" dirty="0" err="1">
                <a:latin typeface="Arial" pitchFamily="34"/>
              </a:rPr>
              <a:t>une</a:t>
            </a:r>
            <a:r>
              <a:rPr lang="de-DE" sz="2000" dirty="0">
                <a:latin typeface="Arial" pitchFamily="34"/>
              </a:rPr>
              <a:t> </a:t>
            </a:r>
            <a:r>
              <a:rPr lang="de-DE" sz="2000" dirty="0" err="1">
                <a:latin typeface="Arial" pitchFamily="34"/>
              </a:rPr>
              <a:t>relecture</a:t>
            </a:r>
            <a:r>
              <a:rPr lang="de-DE" sz="2000" dirty="0">
                <a:latin typeface="Arial" pitchFamily="34"/>
              </a:rPr>
              <a:t> </a:t>
            </a:r>
            <a:r>
              <a:rPr lang="de-DE" sz="2000" dirty="0" err="1">
                <a:latin typeface="Arial" pitchFamily="34"/>
              </a:rPr>
              <a:t>historique</a:t>
            </a:r>
            <a:r>
              <a:rPr lang="de-DE" sz="2000" dirty="0">
                <a:latin typeface="Arial" pitchFamily="34"/>
              </a:rPr>
              <a:t>  </a:t>
            </a:r>
            <a:r>
              <a:rPr lang="de-DE" sz="2000" dirty="0" err="1">
                <a:latin typeface="Arial" pitchFamily="34"/>
              </a:rPr>
              <a:t>frelatée</a:t>
            </a:r>
            <a:r>
              <a:rPr lang="de-DE" sz="2000" dirty="0">
                <a:latin typeface="Arial" pitchFamily="34"/>
              </a:rPr>
              <a:t> </a:t>
            </a:r>
            <a:r>
              <a:rPr lang="de-DE" sz="2000" dirty="0" err="1">
                <a:latin typeface="Arial" pitchFamily="34"/>
              </a:rPr>
              <a:t>qui</a:t>
            </a:r>
            <a:r>
              <a:rPr lang="de-DE" sz="2000" dirty="0">
                <a:latin typeface="Arial" pitchFamily="34"/>
              </a:rPr>
              <a:t> a </a:t>
            </a:r>
            <a:r>
              <a:rPr lang="de-DE" sz="2000" dirty="0" err="1">
                <a:latin typeface="Arial" pitchFamily="34"/>
              </a:rPr>
              <a:t>rendu</a:t>
            </a:r>
            <a:r>
              <a:rPr lang="de-DE" sz="2000" dirty="0">
                <a:latin typeface="Arial" pitchFamily="34"/>
              </a:rPr>
              <a:t> la France </a:t>
            </a:r>
            <a:r>
              <a:rPr lang="de-DE" sz="2000" dirty="0" err="1">
                <a:latin typeface="Arial" pitchFamily="34"/>
              </a:rPr>
              <a:t>un</a:t>
            </a:r>
            <a:r>
              <a:rPr lang="de-DE" sz="2000" dirty="0">
                <a:latin typeface="Arial" pitchFamily="34"/>
              </a:rPr>
              <a:t> </a:t>
            </a:r>
            <a:r>
              <a:rPr lang="de-DE" sz="2000" dirty="0" err="1">
                <a:latin typeface="Arial" pitchFamily="34"/>
              </a:rPr>
              <a:t>peu</a:t>
            </a:r>
            <a:r>
              <a:rPr lang="de-DE" sz="2000" dirty="0">
                <a:latin typeface="Arial" pitchFamily="34"/>
              </a:rPr>
              <a:t>  </a:t>
            </a:r>
            <a:r>
              <a:rPr lang="de-DE" sz="2000" dirty="0" err="1">
                <a:latin typeface="Arial" pitchFamily="34"/>
              </a:rPr>
              <a:t>nauséeuse</a:t>
            </a:r>
            <a:r>
              <a:rPr lang="de-DE" sz="2000" dirty="0">
                <a:latin typeface="Arial" pitchFamily="34"/>
              </a:rPr>
              <a:t>“</a:t>
            </a:r>
            <a:br>
              <a:rPr lang="de-DE" sz="2000" dirty="0">
                <a:latin typeface="Arial" pitchFamily="34"/>
              </a:rPr>
            </a:br>
            <a:r>
              <a:rPr lang="de-DE" sz="2000" dirty="0">
                <a:latin typeface="Arial" pitchFamily="34"/>
              </a:rPr>
              <a:t/>
            </a:r>
            <a:br>
              <a:rPr lang="de-DE" sz="2000" dirty="0">
                <a:latin typeface="Arial" pitchFamily="34"/>
              </a:rPr>
            </a:br>
            <a:r>
              <a:rPr lang="de-DE" sz="2000" dirty="0">
                <a:latin typeface="Arial" pitchFamily="34"/>
              </a:rPr>
              <a:t>(Ces </a:t>
            </a:r>
            <a:r>
              <a:rPr lang="de-DE" sz="2000" dirty="0" err="1">
                <a:latin typeface="Arial" pitchFamily="34"/>
              </a:rPr>
              <a:t>paroles</a:t>
            </a:r>
            <a:r>
              <a:rPr lang="de-DE" sz="2000" dirty="0">
                <a:latin typeface="Arial" pitchFamily="34"/>
              </a:rPr>
              <a:t> </a:t>
            </a:r>
            <a:r>
              <a:rPr lang="de-DE" sz="2000" dirty="0" err="1">
                <a:latin typeface="Arial" pitchFamily="34"/>
              </a:rPr>
              <a:t>ont</a:t>
            </a:r>
            <a:r>
              <a:rPr lang="de-DE" sz="2000" dirty="0">
                <a:latin typeface="Arial" pitchFamily="34"/>
              </a:rPr>
              <a:t> </a:t>
            </a:r>
            <a:r>
              <a:rPr lang="de-DE" sz="2000" dirty="0" err="1">
                <a:latin typeface="Arial" pitchFamily="34"/>
              </a:rPr>
              <a:t>souvent</a:t>
            </a:r>
            <a:r>
              <a:rPr lang="de-DE" sz="2000" dirty="0">
                <a:latin typeface="Arial" pitchFamily="34"/>
              </a:rPr>
              <a:t> </a:t>
            </a:r>
            <a:r>
              <a:rPr lang="de-DE" sz="2000" dirty="0" err="1">
                <a:latin typeface="Arial" pitchFamily="34"/>
              </a:rPr>
              <a:t>été</a:t>
            </a:r>
            <a:r>
              <a:rPr lang="de-DE" sz="2000" dirty="0">
                <a:latin typeface="Arial" pitchFamily="34"/>
              </a:rPr>
              <a:t> </a:t>
            </a:r>
            <a:r>
              <a:rPr lang="de-DE" sz="2000" dirty="0" err="1">
                <a:latin typeface="Arial" pitchFamily="34"/>
              </a:rPr>
              <a:t>reprises</a:t>
            </a:r>
            <a:r>
              <a:rPr lang="de-DE" sz="2000" dirty="0">
                <a:latin typeface="Arial" pitchFamily="34"/>
              </a:rPr>
              <a:t> </a:t>
            </a:r>
            <a:r>
              <a:rPr lang="de-DE" sz="2000" dirty="0" err="1">
                <a:latin typeface="Arial" pitchFamily="34"/>
              </a:rPr>
              <a:t>hors</a:t>
            </a:r>
            <a:r>
              <a:rPr lang="de-DE" sz="2000" dirty="0">
                <a:latin typeface="Arial" pitchFamily="34"/>
              </a:rPr>
              <a:t> </a:t>
            </a:r>
            <a:r>
              <a:rPr lang="de-DE" sz="2000" dirty="0" err="1">
                <a:latin typeface="Arial" pitchFamily="34"/>
              </a:rPr>
              <a:t>contexte</a:t>
            </a:r>
            <a:r>
              <a:rPr lang="de-DE" sz="2000" dirty="0">
                <a:latin typeface="Arial" pitchFamily="34"/>
              </a:rPr>
              <a:t> par des </a:t>
            </a:r>
            <a:r>
              <a:rPr lang="de-DE" sz="2000" dirty="0" err="1">
                <a:latin typeface="Arial" pitchFamily="34"/>
              </a:rPr>
              <a:t>sites</a:t>
            </a:r>
            <a:r>
              <a:rPr lang="de-DE" sz="2000" dirty="0">
                <a:latin typeface="Arial" pitchFamily="34"/>
              </a:rPr>
              <a:t> </a:t>
            </a:r>
            <a:r>
              <a:rPr lang="de-DE" sz="2000" dirty="0" err="1">
                <a:latin typeface="Arial" pitchFamily="34"/>
              </a:rPr>
              <a:t>d'extrême</a:t>
            </a:r>
            <a:r>
              <a:rPr lang="de-DE" sz="2000" dirty="0">
                <a:latin typeface="Arial" pitchFamily="34"/>
              </a:rPr>
              <a:t>  </a:t>
            </a:r>
            <a:r>
              <a:rPr lang="de-DE" sz="2000" dirty="0" err="1">
                <a:latin typeface="Arial" pitchFamily="34"/>
              </a:rPr>
              <a:t>droite</a:t>
            </a:r>
            <a:r>
              <a:rPr lang="de-DE" sz="2000" dirty="0">
                <a:latin typeface="Arial" pitchFamily="34"/>
              </a:rPr>
              <a:t>)</a:t>
            </a:r>
            <a:r>
              <a:rPr lang="de-DE" sz="1800" dirty="0"/>
              <a:t/>
            </a:r>
            <a:br>
              <a:rPr lang="de-DE" sz="1800" dirty="0"/>
            </a:br>
            <a:r>
              <a:rPr lang="de-DE" sz="1800" dirty="0"/>
              <a:t/>
            </a:r>
            <a:br>
              <a:rPr lang="de-DE" sz="1800" dirty="0"/>
            </a:br>
            <a:endParaRPr lang="de-DE" sz="1800" dirty="0"/>
          </a:p>
        </p:txBody>
      </p:sp>
    </p:spTree>
    <p:extLst>
      <p:ext uri="{BB962C8B-B14F-4D97-AF65-F5344CB8AC3E}">
        <p14:creationId xmlns:p14="http://schemas.microsoft.com/office/powerpoint/2010/main" val="144581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1388879"/>
            <a:ext cx="7772039" cy="851112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000" b="1">
                <a:latin typeface="Arial" pitchFamily="34"/>
              </a:rPr>
              <a:t>- PRG - CHARTE D'ENGAGEMENT AU PRINCIPE LAÏQUE Elections municipales 2014</a:t>
            </a:r>
            <a:r>
              <a:rPr lang="de-DE" sz="1800"/>
              <a:t/>
            </a:r>
            <a:br>
              <a:rPr lang="de-DE" sz="1800"/>
            </a:br>
            <a:r>
              <a:rPr lang="de-DE" sz="1800"/>
              <a:t/>
            </a:r>
            <a:br>
              <a:rPr lang="de-DE" sz="1800"/>
            </a:br>
            <a:r>
              <a:rPr lang="de-DE" sz="1800" b="1">
                <a:latin typeface="Arial" pitchFamily="34"/>
              </a:rPr>
              <a:t>10. Je m’engage à ne  participer  à  aucun  office  religieux à  l’intérieur ou à l’extérieur d’établissements cultuels, en tant qu’élu de la République,  à l’occasion des cérémonies officielles (11/11, 8/05 ...). </a:t>
            </a:r>
            <a:br>
              <a:rPr lang="de-DE" sz="1800" b="1">
                <a:latin typeface="Arial" pitchFamily="34"/>
              </a:rPr>
            </a:br>
            <a:r>
              <a:rPr lang="de-DE" sz="1800" b="1">
                <a:latin typeface="Arial" pitchFamily="34"/>
              </a:rPr>
              <a:t/>
            </a:r>
            <a:br>
              <a:rPr lang="de-DE" sz="1800" b="1">
                <a:latin typeface="Arial" pitchFamily="34"/>
              </a:rPr>
            </a:br>
            <a:r>
              <a:rPr lang="de-DE" sz="1800" b="1">
                <a:latin typeface="Arial" pitchFamily="34"/>
              </a:rPr>
              <a:t>- </a:t>
            </a:r>
            <a:r>
              <a:rPr lang="de-DE" sz="2000" b="1">
                <a:latin typeface="Arial" pitchFamily="34"/>
              </a:rPr>
              <a:t>La Droite forte</a:t>
            </a:r>
            <a:br>
              <a:rPr lang="de-DE" sz="2000" b="1">
                <a:latin typeface="Arial" pitchFamily="34"/>
              </a:rPr>
            </a:br>
            <a:r>
              <a:rPr lang="de-DE" sz="1800" b="1">
                <a:latin typeface="Arial" pitchFamily="34"/>
              </a:rPr>
              <a:t>Congrès de 2012:Propositions concrètes dont la création d'une "charte républicaine des musulmans de France" que devront signer les autorités religieuse. Ce texte établira notamment la reconnaissance de l'égalité homme-femme, la condamnation de la polygamie, l'interdiction des financements étrangers ou publics, l'interdiction des minarets et l'interdiction des prières de rue et de la burqa. </a:t>
            </a:r>
            <a:br>
              <a:rPr lang="de-DE" sz="1800" b="1">
                <a:latin typeface="Arial" pitchFamily="34"/>
              </a:rPr>
            </a:br>
            <a:r>
              <a:rPr lang="de-DE" sz="1800" b="1">
                <a:latin typeface="Arial" pitchFamily="34"/>
              </a:rPr>
              <a:t>Parmi les autres propositions de la Droite Forte au sujet de la laïcité : la reconnaissance de la "tradition chrétienne de la France" dans la Constitution.</a:t>
            </a:r>
            <a:br>
              <a:rPr lang="de-DE" sz="1800" b="1">
                <a:latin typeface="Arial" pitchFamily="34"/>
              </a:rPr>
            </a:br>
            <a:r>
              <a:rPr lang="de-DE" sz="1800" b="1">
                <a:latin typeface="Arial" pitchFamily="34"/>
              </a:rPr>
              <a:t> 2012:" Il nous faut donc imposer une révolution laïque car la laïcité est une affaire d’État : la Droite forte, c’est une République forte."</a:t>
            </a:r>
            <a:br>
              <a:rPr lang="de-DE" sz="1800" b="1">
                <a:latin typeface="Arial" pitchFamily="34"/>
              </a:rPr>
            </a:br>
            <a:r>
              <a:rPr lang="de-DE" sz="1800" b="1">
                <a:latin typeface="Arial" pitchFamily="34"/>
              </a:rPr>
              <a:t>Juin 2015:"L’islam n’est pas un problème, mais la compatibilité de l’islam dans la République est un défi" (Geoffroy Didier)</a:t>
            </a:r>
            <a:br>
              <a:rPr lang="de-DE" sz="1800" b="1">
                <a:latin typeface="Arial" pitchFamily="34"/>
              </a:rPr>
            </a:br>
            <a:r>
              <a:rPr lang="de-DE" sz="2000" b="1">
                <a:latin typeface="Arial" pitchFamily="34"/>
              </a:rPr>
              <a:t/>
            </a:r>
            <a:br>
              <a:rPr lang="de-DE" sz="2000" b="1">
                <a:latin typeface="Arial" pitchFamily="34"/>
              </a:rPr>
            </a:br>
            <a:r>
              <a:rPr lang="de-DE" sz="1800"/>
              <a:t/>
            </a:r>
            <a:br>
              <a:rPr lang="de-DE" sz="1800"/>
            </a:br>
            <a:r>
              <a:rPr lang="de-DE" sz="1800"/>
              <a:t/>
            </a:r>
            <a:br>
              <a:rPr lang="de-DE" sz="1800"/>
            </a:br>
            <a:r>
              <a:rPr lang="de-DE" sz="1800"/>
              <a:t/>
            </a:r>
            <a:br>
              <a:rPr lang="de-DE" sz="1800"/>
            </a:br>
            <a:endParaRPr lang="de-DE" sz="1800"/>
          </a:p>
        </p:txBody>
      </p:sp>
    </p:spTree>
    <p:extLst>
      <p:ext uri="{BB962C8B-B14F-4D97-AF65-F5344CB8AC3E}">
        <p14:creationId xmlns:p14="http://schemas.microsoft.com/office/powerpoint/2010/main" val="317917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76000" y="4968000"/>
            <a:ext cx="7772039" cy="146952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1800"/>
              <a:t>Débordements lors d'une manifestation contre le racisme et l'antisémitisme à 					Toulouse, 22/02/2014</a:t>
            </a:r>
          </a:p>
        </p:txBody>
      </p:sp>
      <p:pic>
        <p:nvPicPr>
          <p:cNvPr id="3" name="Bildplatzhalter 2"/>
          <p:cNvPicPr>
            <a:picLocks noGrp="1" noChangeAspect="1"/>
          </p:cNvPicPr>
          <p:nvPr>
            <p:ph type="pic" idx="4294967295"/>
          </p:nvPr>
        </p:nvPicPr>
        <p:blipFill>
          <a:blip r:embed="rId3">
            <a:lum/>
            <a:alphaModFix/>
          </a:blip>
          <a:srcRect/>
          <a:stretch>
            <a:fillRect/>
          </a:stretch>
        </p:blipFill>
        <p:spPr>
          <a:xfrm>
            <a:off x="755639" y="369719"/>
            <a:ext cx="7631640" cy="4526280"/>
          </a:xfrm>
        </p:spPr>
      </p:pic>
    </p:spTree>
    <p:extLst>
      <p:ext uri="{BB962C8B-B14F-4D97-AF65-F5344CB8AC3E}">
        <p14:creationId xmlns:p14="http://schemas.microsoft.com/office/powerpoint/2010/main" val="274727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51960" y="4824000"/>
            <a:ext cx="7772039" cy="146952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1800" b="1">
                <a:latin typeface="Arial" pitchFamily="34"/>
              </a:rPr>
              <a:t>- Caricature de novembre 2013</a:t>
            </a:r>
            <a:br>
              <a:rPr lang="de-DE" sz="1800" b="1">
                <a:latin typeface="Arial" pitchFamily="34"/>
              </a:rPr>
            </a:br>
            <a:r>
              <a:rPr lang="de-DE" sz="1800" b="1">
                <a:latin typeface="Arial" pitchFamily="34"/>
              </a:rPr>
              <a:t/>
            </a:r>
            <a:br>
              <a:rPr lang="de-DE" sz="1800" b="1">
                <a:latin typeface="Arial" pitchFamily="34"/>
              </a:rPr>
            </a:br>
            <a:r>
              <a:rPr lang="de-DE" sz="1800" b="1">
                <a:latin typeface="Arial" pitchFamily="34"/>
              </a:rPr>
              <a:t>- Élections départementales 2015 : "Les seuls à défendre la laïcité, c'est le Front national", juge Florian Philippot (invité sur RTL, 26/03/2015)</a:t>
            </a:r>
          </a:p>
        </p:txBody>
      </p:sp>
      <p:pic>
        <p:nvPicPr>
          <p:cNvPr id="3" name="Bildplatzhalter 2"/>
          <p:cNvPicPr>
            <a:picLocks noGrp="1" noChangeAspect="1"/>
          </p:cNvPicPr>
          <p:nvPr>
            <p:ph type="pic" idx="4294967295"/>
          </p:nvPr>
        </p:nvPicPr>
        <p:blipFill>
          <a:blip r:embed="rId3">
            <a:lum/>
            <a:alphaModFix/>
          </a:blip>
          <a:srcRect/>
          <a:stretch>
            <a:fillRect/>
          </a:stretch>
        </p:blipFill>
        <p:spPr>
          <a:xfrm>
            <a:off x="1007999" y="144000"/>
            <a:ext cx="7184520" cy="4526280"/>
          </a:xfrm>
        </p:spPr>
      </p:pic>
    </p:spTree>
    <p:extLst>
      <p:ext uri="{BB962C8B-B14F-4D97-AF65-F5344CB8AC3E}">
        <p14:creationId xmlns:p14="http://schemas.microsoft.com/office/powerpoint/2010/main" val="349439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67959" y="-3317039"/>
            <a:ext cx="7772039" cy="911340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Nicolas Sarkozy, homme de conviction ou opportuniste sur le sujet de la laïcité?</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a:latin typeface="Arial" pitchFamily="34"/>
              </a:rPr>
              <a:t>"La chrétienté nous a laissé un </a:t>
            </a:r>
            <a:br>
              <a:rPr lang="de-DE" sz="2000">
                <a:latin typeface="Arial" pitchFamily="34"/>
              </a:rPr>
            </a:br>
            <a:r>
              <a:rPr lang="de-DE" sz="2000">
                <a:latin typeface="Arial" pitchFamily="34"/>
              </a:rPr>
              <a:t>magnifique héritage de civilisation</a:t>
            </a:r>
            <a:br>
              <a:rPr lang="de-DE" sz="2000">
                <a:latin typeface="Arial" pitchFamily="34"/>
              </a:rPr>
            </a:br>
            <a:r>
              <a:rPr lang="de-DE" sz="2000">
                <a:latin typeface="Arial" pitchFamily="34"/>
              </a:rPr>
              <a:t>-- président de la République laïque, </a:t>
            </a:r>
            <a:br>
              <a:rPr lang="de-DE" sz="2000">
                <a:latin typeface="Arial" pitchFamily="34"/>
              </a:rPr>
            </a:br>
            <a:r>
              <a:rPr lang="de-DE" sz="2000">
                <a:latin typeface="Arial" pitchFamily="34"/>
              </a:rPr>
              <a:t>je peux dire cela -- </a:t>
            </a:r>
            <a:br>
              <a:rPr lang="de-DE" sz="2000">
                <a:latin typeface="Arial" pitchFamily="34"/>
              </a:rPr>
            </a:br>
            <a:r>
              <a:rPr lang="de-DE" sz="2000">
                <a:latin typeface="Arial" pitchFamily="34"/>
              </a:rPr>
              <a:t>et le premier devoir est de </a:t>
            </a:r>
            <a:br>
              <a:rPr lang="de-DE" sz="2000">
                <a:latin typeface="Arial" pitchFamily="34"/>
              </a:rPr>
            </a:br>
            <a:r>
              <a:rPr lang="de-DE" sz="2000">
                <a:latin typeface="Arial" pitchFamily="34"/>
              </a:rPr>
              <a:t>conserver et restaurer cet héritage"</a:t>
            </a:r>
            <a:br>
              <a:rPr lang="de-DE" sz="2000">
                <a:latin typeface="Arial" pitchFamily="34"/>
              </a:rPr>
            </a:br>
            <a:r>
              <a:rPr lang="de-DE" sz="2000">
                <a:latin typeface="Arial" pitchFamily="34"/>
              </a:rPr>
              <a:t>Nicolas Sarkozy au Puy en Velay</a:t>
            </a:r>
            <a:br>
              <a:rPr lang="de-DE" sz="2000">
                <a:latin typeface="Arial" pitchFamily="34"/>
              </a:rPr>
            </a:br>
            <a:r>
              <a:rPr lang="de-DE" sz="2000">
                <a:latin typeface="Arial" pitchFamily="34"/>
              </a:rPr>
              <a:t>mars 2011</a:t>
            </a:r>
            <a:r>
              <a:rPr lang="de-DE" sz="2200">
                <a:latin typeface="Arial" pitchFamily="34"/>
              </a:rPr>
              <a:t/>
            </a:r>
            <a:br>
              <a:rPr lang="de-DE" sz="2200">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endParaRPr lang="de-DE" sz="2200" b="1">
              <a:latin typeface="Arial" pitchFamily="34"/>
            </a:endParaRPr>
          </a:p>
        </p:txBody>
      </p:sp>
      <p:pic>
        <p:nvPicPr>
          <p:cNvPr id="3" name="Bildplatzhalter 2"/>
          <p:cNvPicPr>
            <a:picLocks noGrp="1" noChangeAspect="1"/>
          </p:cNvPicPr>
          <p:nvPr>
            <p:ph type="pic" idx="4294967295"/>
          </p:nvPr>
        </p:nvPicPr>
        <p:blipFill>
          <a:blip r:embed="rId3">
            <a:lum/>
            <a:alphaModFix/>
          </a:blip>
          <a:srcRect/>
          <a:stretch>
            <a:fillRect/>
          </a:stretch>
        </p:blipFill>
        <p:spPr>
          <a:xfrm>
            <a:off x="5630759" y="1040759"/>
            <a:ext cx="2996640" cy="4526280"/>
          </a:xfrm>
        </p:spPr>
      </p:pic>
    </p:spTree>
    <p:extLst>
      <p:ext uri="{BB962C8B-B14F-4D97-AF65-F5344CB8AC3E}">
        <p14:creationId xmlns:p14="http://schemas.microsoft.com/office/powerpoint/2010/main" val="120465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err="1" smtClean="0"/>
              <a:t>Quel</a:t>
            </a:r>
            <a:r>
              <a:rPr lang="de-DE" b="1" dirty="0" smtClean="0"/>
              <a:t> </a:t>
            </a:r>
            <a:r>
              <a:rPr lang="de-DE" b="1" dirty="0" err="1" smtClean="0"/>
              <a:t>est</a:t>
            </a:r>
            <a:r>
              <a:rPr lang="de-DE" b="1" dirty="0" smtClean="0"/>
              <a:t> le </a:t>
            </a:r>
            <a:r>
              <a:rPr lang="de-DE" b="1" dirty="0" err="1" smtClean="0"/>
              <a:t>poids</a:t>
            </a:r>
            <a:r>
              <a:rPr lang="de-DE" b="1" dirty="0" smtClean="0"/>
              <a:t> du </a:t>
            </a:r>
            <a:r>
              <a:rPr lang="de-DE" b="1" dirty="0" err="1" smtClean="0"/>
              <a:t>religieux</a:t>
            </a:r>
            <a:r>
              <a:rPr lang="de-DE" b="1" dirty="0" smtClean="0"/>
              <a:t> en France?</a:t>
            </a:r>
            <a:endParaRPr lang="de-DE" b="1" dirty="0"/>
          </a:p>
        </p:txBody>
      </p:sp>
      <p:sp>
        <p:nvSpPr>
          <p:cNvPr id="3" name="Inhaltsplatzhalter 2"/>
          <p:cNvSpPr>
            <a:spLocks noGrp="1"/>
          </p:cNvSpPr>
          <p:nvPr>
            <p:ph idx="1"/>
          </p:nvPr>
        </p:nvSpPr>
        <p:spPr/>
        <p:txBody>
          <a:bodyPr>
            <a:normAutofit lnSpcReduction="10000"/>
          </a:bodyPr>
          <a:lstStyle/>
          <a:p>
            <a:endParaRPr lang="de-DE" dirty="0" smtClean="0"/>
          </a:p>
          <a:p>
            <a:endParaRPr lang="de-DE" dirty="0"/>
          </a:p>
          <a:p>
            <a:endParaRPr lang="de-DE" dirty="0" smtClean="0"/>
          </a:p>
          <a:p>
            <a:endParaRPr lang="de-DE" dirty="0"/>
          </a:p>
          <a:p>
            <a:endParaRPr lang="de-DE" dirty="0" smtClean="0"/>
          </a:p>
          <a:p>
            <a:endParaRPr lang="de-DE" dirty="0"/>
          </a:p>
          <a:p>
            <a:pPr marL="0" indent="0">
              <a:buNone/>
            </a:pPr>
            <a:r>
              <a:rPr lang="fr-FR" dirty="0"/>
              <a:t> </a:t>
            </a:r>
            <a:r>
              <a:rPr lang="fr-FR" sz="1500" u="sng" dirty="0" smtClean="0">
                <a:hlinkClick r:id="rId2"/>
              </a:rPr>
              <a:t>l</a:t>
            </a:r>
            <a:r>
              <a:rPr lang="fr-FR" sz="1500" u="sng" dirty="0" smtClean="0"/>
              <a:t>                                                                                   </a:t>
            </a:r>
            <a:endParaRPr lang="de-DE" sz="1500" dirty="0"/>
          </a:p>
          <a:p>
            <a:pPr marL="0" indent="0" algn="r">
              <a:buNone/>
            </a:pPr>
            <a:r>
              <a:rPr lang="de-DE" dirty="0" smtClean="0"/>
              <a:t>                                                                                                                              </a:t>
            </a:r>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18" y="1566736"/>
            <a:ext cx="3997032"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19" y="1076874"/>
            <a:ext cx="2877113"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3449" y="3959407"/>
            <a:ext cx="2508570"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974874"/>
            <a:ext cx="2719178"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40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755576" y="620688"/>
            <a:ext cx="7877584" cy="564876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1800" dirty="0"/>
              <a:t/>
            </a:r>
            <a:br>
              <a:rPr lang="de-DE" sz="1800" dirty="0"/>
            </a:br>
            <a:r>
              <a:rPr lang="de-DE" sz="2000" b="1" dirty="0" err="1">
                <a:latin typeface="Arial" pitchFamily="34"/>
              </a:rPr>
              <a:t>Autres</a:t>
            </a:r>
            <a:r>
              <a:rPr lang="de-DE" sz="2000" b="1" dirty="0">
                <a:latin typeface="Arial" pitchFamily="34"/>
              </a:rPr>
              <a:t> </a:t>
            </a:r>
            <a:r>
              <a:rPr lang="de-DE" sz="2000" b="1" dirty="0" err="1">
                <a:latin typeface="Arial" pitchFamily="34"/>
              </a:rPr>
              <a:t>citations</a:t>
            </a:r>
            <a:r>
              <a:rPr lang="de-DE" sz="2000" b="1" dirty="0">
                <a:latin typeface="Arial" pitchFamily="34"/>
              </a:rPr>
              <a:t> de Nicolas Sarkozy</a:t>
            </a:r>
            <a:r>
              <a:rPr lang="de-DE" sz="1800" dirty="0"/>
              <a:t/>
            </a:r>
            <a:br>
              <a:rPr lang="de-DE" sz="1800" dirty="0"/>
            </a:br>
            <a:r>
              <a:rPr lang="de-DE" sz="1800" dirty="0"/>
              <a:t/>
            </a:r>
            <a:br>
              <a:rPr lang="de-DE" sz="1800" dirty="0"/>
            </a:br>
            <a:r>
              <a:rPr lang="de-DE" sz="1800" dirty="0">
                <a:latin typeface="Arial" pitchFamily="34"/>
              </a:rPr>
              <a:t>- </a:t>
            </a:r>
            <a:r>
              <a:rPr lang="de-DE" sz="2000" dirty="0">
                <a:latin typeface="Arial" pitchFamily="34"/>
              </a:rPr>
              <a:t>Je </a:t>
            </a:r>
            <a:r>
              <a:rPr lang="de-DE" sz="2000" dirty="0" err="1">
                <a:latin typeface="Arial" pitchFamily="34"/>
              </a:rPr>
              <a:t>crois</a:t>
            </a:r>
            <a:r>
              <a:rPr lang="de-DE" sz="2000" dirty="0">
                <a:latin typeface="Arial" pitchFamily="34"/>
              </a:rPr>
              <a:t> en </a:t>
            </a:r>
            <a:r>
              <a:rPr lang="de-DE" sz="2000" dirty="0" err="1">
                <a:latin typeface="Arial" pitchFamily="34"/>
              </a:rPr>
              <a:t>l'importance</a:t>
            </a:r>
            <a:r>
              <a:rPr lang="de-DE" sz="2000" dirty="0">
                <a:latin typeface="Arial" pitchFamily="34"/>
              </a:rPr>
              <a:t> du </a:t>
            </a:r>
            <a:r>
              <a:rPr lang="de-DE" sz="2000" dirty="0" err="1">
                <a:latin typeface="Arial" pitchFamily="34"/>
              </a:rPr>
              <a:t>fait</a:t>
            </a:r>
            <a:r>
              <a:rPr lang="de-DE" sz="2000" dirty="0">
                <a:latin typeface="Arial" pitchFamily="34"/>
              </a:rPr>
              <a:t> </a:t>
            </a:r>
            <a:r>
              <a:rPr lang="de-DE" sz="2000" dirty="0" err="1">
                <a:latin typeface="Arial" pitchFamily="34"/>
              </a:rPr>
              <a:t>religieux</a:t>
            </a:r>
            <a:r>
              <a:rPr lang="de-DE" sz="2000" dirty="0">
                <a:latin typeface="Arial" pitchFamily="34"/>
              </a:rPr>
              <a:t> </a:t>
            </a:r>
            <a:r>
              <a:rPr lang="de-DE" sz="2000" dirty="0" err="1">
                <a:latin typeface="Arial" pitchFamily="34"/>
              </a:rPr>
              <a:t>dans</a:t>
            </a:r>
            <a:r>
              <a:rPr lang="de-DE" sz="2000" dirty="0">
                <a:latin typeface="Arial" pitchFamily="34"/>
              </a:rPr>
              <a:t> la </a:t>
            </a:r>
            <a:r>
              <a:rPr lang="de-DE" sz="2000" dirty="0" err="1">
                <a:latin typeface="Arial" pitchFamily="34"/>
              </a:rPr>
              <a:t>vie</a:t>
            </a:r>
            <a:r>
              <a:rPr lang="de-DE" sz="2000" dirty="0">
                <a:latin typeface="Arial" pitchFamily="34"/>
              </a:rPr>
              <a:t> de nos </a:t>
            </a:r>
            <a:r>
              <a:rPr lang="de-DE" sz="2000" dirty="0" err="1">
                <a:latin typeface="Arial" pitchFamily="34"/>
              </a:rPr>
              <a:t>sociétés</a:t>
            </a:r>
            <a:r>
              <a:rPr lang="de-DE" sz="2000" dirty="0">
                <a:latin typeface="Arial" pitchFamily="34"/>
              </a:rPr>
              <a:t>, </a:t>
            </a:r>
            <a:r>
              <a:rPr lang="de-DE" sz="2000" dirty="0" err="1">
                <a:latin typeface="Arial" pitchFamily="34"/>
              </a:rPr>
              <a:t>peut-être</a:t>
            </a:r>
            <a:r>
              <a:rPr lang="de-DE" sz="2000" dirty="0">
                <a:latin typeface="Arial" pitchFamily="34"/>
              </a:rPr>
              <a:t> </a:t>
            </a:r>
            <a:r>
              <a:rPr lang="de-DE" sz="2000" dirty="0" err="1">
                <a:latin typeface="Arial" pitchFamily="34"/>
              </a:rPr>
              <a:t>encore</a:t>
            </a:r>
            <a:r>
              <a:rPr lang="de-DE" sz="2000" dirty="0">
                <a:latin typeface="Arial" pitchFamily="34"/>
              </a:rPr>
              <a:t> plus </a:t>
            </a:r>
            <a:r>
              <a:rPr lang="de-DE" sz="2000" dirty="0" err="1">
                <a:latin typeface="Arial" pitchFamily="34"/>
              </a:rPr>
              <a:t>aujourd'hui</a:t>
            </a:r>
            <a:r>
              <a:rPr lang="de-DE" sz="2000" dirty="0">
                <a:latin typeface="Arial" pitchFamily="34"/>
              </a:rPr>
              <a:t> </a:t>
            </a:r>
            <a:r>
              <a:rPr lang="de-DE" sz="2000" dirty="0" err="1">
                <a:latin typeface="Arial" pitchFamily="34"/>
              </a:rPr>
              <a:t>qu'hier</a:t>
            </a:r>
            <a:r>
              <a:rPr lang="de-DE" sz="2000" dirty="0">
                <a:latin typeface="Arial" pitchFamily="34"/>
              </a:rPr>
              <a:t>. </a:t>
            </a:r>
            <a:r>
              <a:rPr lang="de-DE" sz="2000" i="1" dirty="0">
                <a:latin typeface="Arial" pitchFamily="34"/>
              </a:rPr>
              <a:t>La </a:t>
            </a:r>
            <a:r>
              <a:rPr lang="de-DE" sz="2000" i="1" dirty="0" err="1">
                <a:latin typeface="Arial" pitchFamily="34"/>
              </a:rPr>
              <a:t>République</a:t>
            </a:r>
            <a:r>
              <a:rPr lang="de-DE" sz="2000" i="1" dirty="0">
                <a:latin typeface="Arial" pitchFamily="34"/>
              </a:rPr>
              <a:t>, les </a:t>
            </a:r>
            <a:r>
              <a:rPr lang="de-DE" sz="2000" i="1" dirty="0" err="1">
                <a:latin typeface="Arial" pitchFamily="34"/>
              </a:rPr>
              <a:t>religions</a:t>
            </a:r>
            <a:r>
              <a:rPr lang="de-DE" sz="2000" i="1" dirty="0">
                <a:latin typeface="Arial" pitchFamily="34"/>
              </a:rPr>
              <a:t>, </a:t>
            </a:r>
            <a:r>
              <a:rPr lang="de-DE" sz="2000" i="1" dirty="0" err="1">
                <a:latin typeface="Arial" pitchFamily="34"/>
              </a:rPr>
              <a:t>l'espérance</a:t>
            </a:r>
            <a:r>
              <a:rPr lang="de-DE" sz="2000" dirty="0">
                <a:latin typeface="Arial" pitchFamily="34"/>
              </a:rPr>
              <a:t>, Nicolas Sarkozy, </a:t>
            </a:r>
            <a:r>
              <a:rPr lang="de-DE" sz="2000" dirty="0" err="1">
                <a:latin typeface="Arial" pitchFamily="34"/>
              </a:rPr>
              <a:t>éd</a:t>
            </a:r>
            <a:r>
              <a:rPr lang="de-DE" sz="2000" dirty="0">
                <a:latin typeface="Arial" pitchFamily="34"/>
              </a:rPr>
              <a:t>. </a:t>
            </a:r>
            <a:r>
              <a:rPr lang="de-DE" sz="2000" dirty="0" err="1">
                <a:latin typeface="Arial" pitchFamily="34"/>
              </a:rPr>
              <a:t>Éditions</a:t>
            </a:r>
            <a:r>
              <a:rPr lang="de-DE" sz="2000" dirty="0">
                <a:latin typeface="Arial" pitchFamily="34"/>
              </a:rPr>
              <a:t> du Cerf, 2004</a:t>
            </a:r>
            <a:br>
              <a:rPr lang="de-DE" sz="2000" dirty="0">
                <a:latin typeface="Arial" pitchFamily="34"/>
              </a:rPr>
            </a:br>
            <a:r>
              <a:rPr lang="de-DE" sz="2000" dirty="0">
                <a:latin typeface="Arial" pitchFamily="34"/>
              </a:rPr>
              <a:t/>
            </a:r>
            <a:br>
              <a:rPr lang="de-DE" sz="2000" dirty="0">
                <a:latin typeface="Arial" pitchFamily="34"/>
              </a:rPr>
            </a:br>
            <a:r>
              <a:rPr lang="de-DE" sz="2000" dirty="0">
                <a:latin typeface="Arial" pitchFamily="34"/>
              </a:rPr>
              <a:t>- « </a:t>
            </a:r>
            <a:r>
              <a:rPr lang="de-DE" sz="2000" dirty="0" err="1">
                <a:latin typeface="Arial" pitchFamily="34"/>
              </a:rPr>
              <a:t>Aujourd’hui</a:t>
            </a:r>
            <a:r>
              <a:rPr lang="de-DE" sz="2000" dirty="0">
                <a:latin typeface="Arial" pitchFamily="34"/>
              </a:rPr>
              <a:t>, </a:t>
            </a:r>
            <a:r>
              <a:rPr lang="de-DE" sz="2000" dirty="0" err="1">
                <a:latin typeface="Arial" pitchFamily="34"/>
              </a:rPr>
              <a:t>l’islam</a:t>
            </a:r>
            <a:r>
              <a:rPr lang="de-DE" sz="2000" dirty="0">
                <a:latin typeface="Arial" pitchFamily="34"/>
              </a:rPr>
              <a:t> (…) a </a:t>
            </a:r>
            <a:r>
              <a:rPr lang="de-DE" sz="2000" dirty="0" err="1">
                <a:latin typeface="Arial" pitchFamily="34"/>
              </a:rPr>
              <a:t>un</a:t>
            </a:r>
            <a:r>
              <a:rPr lang="de-DE" sz="2000" dirty="0">
                <a:latin typeface="Arial" pitchFamily="34"/>
              </a:rPr>
              <a:t> </a:t>
            </a:r>
            <a:r>
              <a:rPr lang="de-DE" sz="2000" dirty="0" err="1">
                <a:latin typeface="Arial" pitchFamily="34"/>
              </a:rPr>
              <a:t>nouveau</a:t>
            </a:r>
            <a:r>
              <a:rPr lang="de-DE" sz="2000" dirty="0">
                <a:latin typeface="Arial" pitchFamily="34"/>
              </a:rPr>
              <a:t> </a:t>
            </a:r>
            <a:r>
              <a:rPr lang="de-DE" sz="2000" dirty="0" err="1">
                <a:latin typeface="Arial" pitchFamily="34"/>
              </a:rPr>
              <a:t>rôle</a:t>
            </a:r>
            <a:r>
              <a:rPr lang="de-DE" sz="2000" dirty="0">
                <a:latin typeface="Arial" pitchFamily="34"/>
              </a:rPr>
              <a:t> à </a:t>
            </a:r>
            <a:r>
              <a:rPr lang="de-DE" sz="2000" dirty="0" err="1">
                <a:latin typeface="Arial" pitchFamily="34"/>
              </a:rPr>
              <a:t>jouer</a:t>
            </a:r>
            <a:r>
              <a:rPr lang="de-DE" sz="2000" dirty="0">
                <a:latin typeface="Arial" pitchFamily="34"/>
              </a:rPr>
              <a:t>. Partout en France, et </a:t>
            </a:r>
            <a:r>
              <a:rPr lang="de-DE" sz="2000" dirty="0" err="1">
                <a:latin typeface="Arial" pitchFamily="34"/>
              </a:rPr>
              <a:t>dans</a:t>
            </a:r>
            <a:r>
              <a:rPr lang="de-DE" sz="2000" dirty="0">
                <a:latin typeface="Arial" pitchFamily="34"/>
              </a:rPr>
              <a:t> les </a:t>
            </a:r>
            <a:r>
              <a:rPr lang="de-DE" sz="2000" dirty="0" err="1">
                <a:latin typeface="Arial" pitchFamily="34"/>
              </a:rPr>
              <a:t>banlieues</a:t>
            </a:r>
            <a:r>
              <a:rPr lang="de-DE" sz="2000" dirty="0">
                <a:latin typeface="Arial" pitchFamily="34"/>
              </a:rPr>
              <a:t> plus </a:t>
            </a:r>
            <a:r>
              <a:rPr lang="de-DE" sz="2000" dirty="0" err="1">
                <a:latin typeface="Arial" pitchFamily="34"/>
              </a:rPr>
              <a:t>encore</a:t>
            </a:r>
            <a:r>
              <a:rPr lang="de-DE" sz="2000" dirty="0">
                <a:latin typeface="Arial" pitchFamily="34"/>
              </a:rPr>
              <a:t> </a:t>
            </a:r>
            <a:r>
              <a:rPr lang="de-DE" sz="2000" dirty="0" err="1">
                <a:latin typeface="Arial" pitchFamily="34"/>
              </a:rPr>
              <a:t>qui</a:t>
            </a:r>
            <a:r>
              <a:rPr lang="de-DE" sz="2000" dirty="0">
                <a:latin typeface="Arial" pitchFamily="34"/>
              </a:rPr>
              <a:t> </a:t>
            </a:r>
            <a:r>
              <a:rPr lang="de-DE" sz="2000" dirty="0" err="1">
                <a:latin typeface="Arial" pitchFamily="34"/>
              </a:rPr>
              <a:t>concentrent</a:t>
            </a:r>
            <a:r>
              <a:rPr lang="de-DE" sz="2000" dirty="0">
                <a:latin typeface="Arial" pitchFamily="34"/>
              </a:rPr>
              <a:t> </a:t>
            </a:r>
            <a:r>
              <a:rPr lang="de-DE" sz="2000" dirty="0" err="1">
                <a:latin typeface="Arial" pitchFamily="34"/>
              </a:rPr>
              <a:t>toutes</a:t>
            </a:r>
            <a:r>
              <a:rPr lang="de-DE" sz="2000" dirty="0">
                <a:latin typeface="Arial" pitchFamily="34"/>
              </a:rPr>
              <a:t> les </a:t>
            </a:r>
            <a:r>
              <a:rPr lang="de-DE" sz="2000" dirty="0" err="1">
                <a:latin typeface="Arial" pitchFamily="34"/>
              </a:rPr>
              <a:t>désespérances</a:t>
            </a:r>
            <a:r>
              <a:rPr lang="de-DE" sz="2000" dirty="0">
                <a:latin typeface="Arial" pitchFamily="34"/>
              </a:rPr>
              <a:t>, </a:t>
            </a:r>
            <a:r>
              <a:rPr lang="de-DE" sz="2000" dirty="0" err="1">
                <a:latin typeface="Arial" pitchFamily="34"/>
              </a:rPr>
              <a:t>il</a:t>
            </a:r>
            <a:r>
              <a:rPr lang="de-DE" sz="2000" dirty="0">
                <a:latin typeface="Arial" pitchFamily="34"/>
              </a:rPr>
              <a:t> </a:t>
            </a:r>
            <a:r>
              <a:rPr lang="de-DE" sz="2000" dirty="0" err="1">
                <a:latin typeface="Arial" pitchFamily="34"/>
              </a:rPr>
              <a:t>est</a:t>
            </a:r>
            <a:r>
              <a:rPr lang="de-DE" sz="2000" dirty="0">
                <a:latin typeface="Arial" pitchFamily="34"/>
              </a:rPr>
              <a:t> </a:t>
            </a:r>
            <a:r>
              <a:rPr lang="de-DE" sz="2000" dirty="0" err="1">
                <a:latin typeface="Arial" pitchFamily="34"/>
              </a:rPr>
              <a:t>bien</a:t>
            </a:r>
            <a:r>
              <a:rPr lang="de-DE" sz="2000" dirty="0">
                <a:latin typeface="Arial" pitchFamily="34"/>
              </a:rPr>
              <a:t> </a:t>
            </a:r>
            <a:r>
              <a:rPr lang="de-DE" sz="2000" dirty="0" err="1">
                <a:latin typeface="Arial" pitchFamily="34"/>
              </a:rPr>
              <a:t>préférable</a:t>
            </a:r>
            <a:r>
              <a:rPr lang="de-DE" sz="2000" dirty="0">
                <a:latin typeface="Arial" pitchFamily="34"/>
              </a:rPr>
              <a:t> </a:t>
            </a:r>
            <a:r>
              <a:rPr lang="de-DE" sz="2000" dirty="0" err="1">
                <a:latin typeface="Arial" pitchFamily="34"/>
              </a:rPr>
              <a:t>que</a:t>
            </a:r>
            <a:r>
              <a:rPr lang="de-DE" sz="2000" dirty="0">
                <a:latin typeface="Arial" pitchFamily="34"/>
              </a:rPr>
              <a:t> des </a:t>
            </a:r>
            <a:r>
              <a:rPr lang="de-DE" sz="2000" dirty="0" err="1">
                <a:latin typeface="Arial" pitchFamily="34"/>
              </a:rPr>
              <a:t>jeunes</a:t>
            </a:r>
            <a:r>
              <a:rPr lang="de-DE" sz="2000" dirty="0">
                <a:latin typeface="Arial" pitchFamily="34"/>
              </a:rPr>
              <a:t> </a:t>
            </a:r>
            <a:r>
              <a:rPr lang="de-DE" sz="2000" dirty="0" err="1">
                <a:latin typeface="Arial" pitchFamily="34"/>
              </a:rPr>
              <a:t>puissent</a:t>
            </a:r>
            <a:r>
              <a:rPr lang="de-DE" sz="2000" dirty="0">
                <a:latin typeface="Arial" pitchFamily="34"/>
              </a:rPr>
              <a:t> </a:t>
            </a:r>
            <a:r>
              <a:rPr lang="de-DE" sz="2000" dirty="0" err="1">
                <a:latin typeface="Arial" pitchFamily="34"/>
              </a:rPr>
              <a:t>espérer</a:t>
            </a:r>
            <a:r>
              <a:rPr lang="de-DE" sz="2000" dirty="0">
                <a:latin typeface="Arial" pitchFamily="34"/>
              </a:rPr>
              <a:t> </a:t>
            </a:r>
            <a:r>
              <a:rPr lang="de-DE" sz="2000" dirty="0" err="1">
                <a:latin typeface="Arial" pitchFamily="34"/>
              </a:rPr>
              <a:t>spirituellement</a:t>
            </a:r>
            <a:r>
              <a:rPr lang="de-DE" sz="2000" dirty="0">
                <a:latin typeface="Arial" pitchFamily="34"/>
              </a:rPr>
              <a:t> </a:t>
            </a:r>
            <a:r>
              <a:rPr lang="de-DE" sz="2000" dirty="0" err="1">
                <a:latin typeface="Arial" pitchFamily="34"/>
              </a:rPr>
              <a:t>plutôt</a:t>
            </a:r>
            <a:r>
              <a:rPr lang="de-DE" sz="2000" dirty="0">
                <a:latin typeface="Arial" pitchFamily="34"/>
              </a:rPr>
              <a:t> </a:t>
            </a:r>
            <a:r>
              <a:rPr lang="de-DE" sz="2000" dirty="0" err="1">
                <a:latin typeface="Arial" pitchFamily="34"/>
              </a:rPr>
              <a:t>que</a:t>
            </a:r>
            <a:r>
              <a:rPr lang="de-DE" sz="2000" dirty="0">
                <a:latin typeface="Arial" pitchFamily="34"/>
              </a:rPr>
              <a:t> </a:t>
            </a:r>
            <a:r>
              <a:rPr lang="de-DE" sz="2000" dirty="0" err="1">
                <a:latin typeface="Arial" pitchFamily="34"/>
              </a:rPr>
              <a:t>d’avoir</a:t>
            </a:r>
            <a:r>
              <a:rPr lang="de-DE" sz="2000" dirty="0">
                <a:latin typeface="Arial" pitchFamily="34"/>
              </a:rPr>
              <a:t> </a:t>
            </a:r>
            <a:r>
              <a:rPr lang="de-DE" sz="2000" dirty="0" err="1">
                <a:latin typeface="Arial" pitchFamily="34"/>
              </a:rPr>
              <a:t>dans</a:t>
            </a:r>
            <a:r>
              <a:rPr lang="de-DE" sz="2000" dirty="0">
                <a:latin typeface="Arial" pitchFamily="34"/>
              </a:rPr>
              <a:t> la </a:t>
            </a:r>
            <a:r>
              <a:rPr lang="de-DE" sz="2000" dirty="0" err="1">
                <a:latin typeface="Arial" pitchFamily="34"/>
              </a:rPr>
              <a:t>tête</a:t>
            </a:r>
            <a:r>
              <a:rPr lang="de-DE" sz="2000" dirty="0">
                <a:latin typeface="Arial" pitchFamily="34"/>
              </a:rPr>
              <a:t>, </a:t>
            </a:r>
            <a:r>
              <a:rPr lang="de-DE" sz="2000" dirty="0" err="1">
                <a:latin typeface="Arial" pitchFamily="34"/>
              </a:rPr>
              <a:t>comme</a:t>
            </a:r>
            <a:r>
              <a:rPr lang="de-DE" sz="2000" dirty="0">
                <a:latin typeface="Arial" pitchFamily="34"/>
              </a:rPr>
              <a:t> </a:t>
            </a:r>
            <a:r>
              <a:rPr lang="de-DE" sz="2000" dirty="0" err="1">
                <a:latin typeface="Arial" pitchFamily="34"/>
              </a:rPr>
              <a:t>seule</a:t>
            </a:r>
            <a:r>
              <a:rPr lang="de-DE" sz="2000" dirty="0">
                <a:latin typeface="Arial" pitchFamily="34"/>
              </a:rPr>
              <a:t> “</a:t>
            </a:r>
            <a:r>
              <a:rPr lang="de-DE" sz="2000" dirty="0" err="1">
                <a:latin typeface="Arial" pitchFamily="34"/>
              </a:rPr>
              <a:t>religion</a:t>
            </a:r>
            <a:r>
              <a:rPr lang="de-DE" sz="2000" dirty="0">
                <a:latin typeface="Arial" pitchFamily="34"/>
              </a:rPr>
              <a:t>”, </a:t>
            </a:r>
            <a:r>
              <a:rPr lang="de-DE" sz="2000" dirty="0" err="1">
                <a:latin typeface="Arial" pitchFamily="34"/>
              </a:rPr>
              <a:t>celle</a:t>
            </a:r>
            <a:r>
              <a:rPr lang="de-DE" sz="2000" dirty="0">
                <a:latin typeface="Arial" pitchFamily="34"/>
              </a:rPr>
              <a:t> de la </a:t>
            </a:r>
            <a:r>
              <a:rPr lang="de-DE" sz="2000" dirty="0" err="1">
                <a:latin typeface="Arial" pitchFamily="34"/>
              </a:rPr>
              <a:t>violence</a:t>
            </a:r>
            <a:r>
              <a:rPr lang="de-DE" sz="2000" dirty="0">
                <a:latin typeface="Arial" pitchFamily="34"/>
              </a:rPr>
              <a:t>, de la </a:t>
            </a:r>
            <a:r>
              <a:rPr lang="de-DE" sz="2000" dirty="0" err="1">
                <a:latin typeface="Arial" pitchFamily="34"/>
              </a:rPr>
              <a:t>drogue</a:t>
            </a:r>
            <a:r>
              <a:rPr lang="de-DE" sz="2000" dirty="0">
                <a:latin typeface="Arial" pitchFamily="34"/>
              </a:rPr>
              <a:t> </a:t>
            </a:r>
            <a:r>
              <a:rPr lang="de-DE" sz="2000" dirty="0" err="1">
                <a:latin typeface="Arial" pitchFamily="34"/>
              </a:rPr>
              <a:t>ou</a:t>
            </a:r>
            <a:r>
              <a:rPr lang="de-DE" sz="2000" dirty="0">
                <a:latin typeface="Arial" pitchFamily="34"/>
              </a:rPr>
              <a:t> de </a:t>
            </a:r>
            <a:r>
              <a:rPr lang="de-DE" sz="2000" dirty="0" err="1">
                <a:latin typeface="Arial" pitchFamily="34"/>
              </a:rPr>
              <a:t>l’argent</a:t>
            </a:r>
            <a:r>
              <a:rPr lang="de-DE" sz="2000" dirty="0">
                <a:latin typeface="Arial" pitchFamily="34"/>
              </a:rPr>
              <a:t> », (idem)</a:t>
            </a:r>
            <a:br>
              <a:rPr lang="de-DE" sz="2000" dirty="0">
                <a:latin typeface="Arial" pitchFamily="34"/>
              </a:rPr>
            </a:br>
            <a:r>
              <a:rPr lang="de-DE" sz="2000" dirty="0">
                <a:latin typeface="Arial" pitchFamily="34"/>
              </a:rPr>
              <a:t/>
            </a:r>
            <a:br>
              <a:rPr lang="de-DE" sz="2000" dirty="0">
                <a:latin typeface="Arial" pitchFamily="34"/>
              </a:rPr>
            </a:br>
            <a:r>
              <a:rPr lang="de-DE" sz="2000" dirty="0">
                <a:latin typeface="Arial" pitchFamily="34"/>
              </a:rPr>
              <a:t>- </a:t>
            </a:r>
            <a:r>
              <a:rPr lang="de-DE" sz="2000" dirty="0" err="1">
                <a:latin typeface="Arial" pitchFamily="34"/>
              </a:rPr>
              <a:t>Ce</a:t>
            </a:r>
            <a:r>
              <a:rPr lang="de-DE" sz="2000" dirty="0">
                <a:latin typeface="Arial" pitchFamily="34"/>
              </a:rPr>
              <a:t> </a:t>
            </a:r>
            <a:r>
              <a:rPr lang="de-DE" sz="2000" dirty="0" err="1">
                <a:latin typeface="Arial" pitchFamily="34"/>
              </a:rPr>
              <a:t>n'est</a:t>
            </a:r>
            <a:r>
              <a:rPr lang="de-DE" sz="2000" dirty="0">
                <a:latin typeface="Arial" pitchFamily="34"/>
              </a:rPr>
              <a:t> </a:t>
            </a:r>
            <a:r>
              <a:rPr lang="de-DE" sz="2000" dirty="0" err="1">
                <a:latin typeface="Arial" pitchFamily="34"/>
              </a:rPr>
              <a:t>pas</a:t>
            </a:r>
            <a:r>
              <a:rPr lang="de-DE" sz="2000" dirty="0">
                <a:latin typeface="Arial" pitchFamily="34"/>
              </a:rPr>
              <a:t> </a:t>
            </a:r>
            <a:r>
              <a:rPr lang="de-DE" sz="2000" dirty="0" err="1">
                <a:latin typeface="Arial" pitchFamily="34"/>
              </a:rPr>
              <a:t>une</a:t>
            </a:r>
            <a:r>
              <a:rPr lang="de-DE" sz="2000" dirty="0">
                <a:latin typeface="Arial" pitchFamily="34"/>
              </a:rPr>
              <a:t> </a:t>
            </a:r>
            <a:r>
              <a:rPr lang="de-DE" sz="2000" dirty="0" err="1">
                <a:latin typeface="Arial" pitchFamily="34"/>
              </a:rPr>
              <a:t>interdiction</a:t>
            </a:r>
            <a:r>
              <a:rPr lang="de-DE" sz="2000" dirty="0">
                <a:latin typeface="Arial" pitchFamily="34"/>
              </a:rPr>
              <a:t> la </a:t>
            </a:r>
            <a:r>
              <a:rPr lang="de-DE" sz="2000" dirty="0" err="1">
                <a:latin typeface="Arial" pitchFamily="34"/>
              </a:rPr>
              <a:t>laïcité</a:t>
            </a:r>
            <a:r>
              <a:rPr lang="de-DE" sz="2000" dirty="0">
                <a:latin typeface="Arial" pitchFamily="34"/>
              </a:rPr>
              <a:t>, </a:t>
            </a:r>
            <a:r>
              <a:rPr lang="de-DE" sz="2000" dirty="0" err="1">
                <a:latin typeface="Arial" pitchFamily="34"/>
              </a:rPr>
              <a:t>c'est</a:t>
            </a:r>
            <a:r>
              <a:rPr lang="de-DE" sz="2000" dirty="0">
                <a:latin typeface="Arial" pitchFamily="34"/>
              </a:rPr>
              <a:t> </a:t>
            </a:r>
            <a:r>
              <a:rPr lang="de-DE" sz="2000" dirty="0" err="1">
                <a:latin typeface="Arial" pitchFamily="34"/>
              </a:rPr>
              <a:t>d'abord</a:t>
            </a:r>
            <a:r>
              <a:rPr lang="de-DE" sz="2000" dirty="0">
                <a:latin typeface="Arial" pitchFamily="34"/>
              </a:rPr>
              <a:t> </a:t>
            </a:r>
            <a:r>
              <a:rPr lang="de-DE" sz="2000" dirty="0" err="1">
                <a:latin typeface="Arial" pitchFamily="34"/>
              </a:rPr>
              <a:t>un</a:t>
            </a:r>
            <a:r>
              <a:rPr lang="de-DE" sz="2000" dirty="0">
                <a:latin typeface="Arial" pitchFamily="34"/>
              </a:rPr>
              <a:t> </a:t>
            </a:r>
            <a:r>
              <a:rPr lang="de-DE" sz="2000" dirty="0" err="1">
                <a:latin typeface="Arial" pitchFamily="34"/>
              </a:rPr>
              <a:t>droit</a:t>
            </a:r>
            <a:r>
              <a:rPr lang="de-DE" sz="2000" dirty="0">
                <a:latin typeface="Arial" pitchFamily="34"/>
              </a:rPr>
              <a:t>. Le </a:t>
            </a:r>
            <a:r>
              <a:rPr lang="de-DE" sz="2000" dirty="0" err="1">
                <a:latin typeface="Arial" pitchFamily="34"/>
              </a:rPr>
              <a:t>droit</a:t>
            </a:r>
            <a:r>
              <a:rPr lang="de-DE" sz="2000" dirty="0">
                <a:latin typeface="Arial" pitchFamily="34"/>
              </a:rPr>
              <a:t> de </a:t>
            </a:r>
            <a:r>
              <a:rPr lang="de-DE" sz="2000" dirty="0" err="1">
                <a:latin typeface="Arial" pitchFamily="34"/>
              </a:rPr>
              <a:t>croire</a:t>
            </a:r>
            <a:r>
              <a:rPr lang="de-DE" sz="2000" dirty="0">
                <a:latin typeface="Arial" pitchFamily="34"/>
              </a:rPr>
              <a:t> et le </a:t>
            </a:r>
            <a:r>
              <a:rPr lang="de-DE" sz="2000" dirty="0" err="1">
                <a:latin typeface="Arial" pitchFamily="34"/>
              </a:rPr>
              <a:t>droit</a:t>
            </a:r>
            <a:r>
              <a:rPr lang="de-DE" sz="2000" dirty="0">
                <a:latin typeface="Arial" pitchFamily="34"/>
              </a:rPr>
              <a:t> de ne </a:t>
            </a:r>
            <a:r>
              <a:rPr lang="de-DE" sz="2000" dirty="0" err="1">
                <a:latin typeface="Arial" pitchFamily="34"/>
              </a:rPr>
              <a:t>pas</a:t>
            </a:r>
            <a:r>
              <a:rPr lang="de-DE" sz="2000" dirty="0">
                <a:latin typeface="Arial" pitchFamily="34"/>
              </a:rPr>
              <a:t> </a:t>
            </a:r>
            <a:r>
              <a:rPr lang="de-DE" sz="2000" dirty="0" err="1">
                <a:latin typeface="Arial" pitchFamily="34"/>
              </a:rPr>
              <a:t>croire</a:t>
            </a:r>
            <a:r>
              <a:rPr lang="de-DE" sz="2000" dirty="0">
                <a:latin typeface="Arial" pitchFamily="34"/>
              </a:rPr>
              <a:t>. Et </a:t>
            </a:r>
            <a:r>
              <a:rPr lang="de-DE" sz="2000" dirty="0" err="1">
                <a:latin typeface="Arial" pitchFamily="34"/>
              </a:rPr>
              <a:t>c'est</a:t>
            </a:r>
            <a:r>
              <a:rPr lang="de-DE" sz="2000" dirty="0">
                <a:latin typeface="Arial" pitchFamily="34"/>
              </a:rPr>
              <a:t> </a:t>
            </a:r>
            <a:r>
              <a:rPr lang="de-DE" sz="2000" dirty="0" err="1">
                <a:latin typeface="Arial" pitchFamily="34"/>
              </a:rPr>
              <a:t>un</a:t>
            </a:r>
            <a:r>
              <a:rPr lang="de-DE" sz="2000" dirty="0">
                <a:latin typeface="Arial" pitchFamily="34"/>
              </a:rPr>
              <a:t> double </a:t>
            </a:r>
            <a:r>
              <a:rPr lang="de-DE" sz="2000" dirty="0" err="1">
                <a:latin typeface="Arial" pitchFamily="34"/>
              </a:rPr>
              <a:t>droit</a:t>
            </a:r>
            <a:r>
              <a:rPr lang="de-DE" sz="2000" dirty="0">
                <a:latin typeface="Arial" pitchFamily="34"/>
              </a:rPr>
              <a:t>, non </a:t>
            </a:r>
            <a:r>
              <a:rPr lang="de-DE" sz="2000" dirty="0" err="1">
                <a:latin typeface="Arial" pitchFamily="34"/>
              </a:rPr>
              <a:t>seulement</a:t>
            </a:r>
            <a:r>
              <a:rPr lang="de-DE" sz="2000" dirty="0">
                <a:latin typeface="Arial" pitchFamily="34"/>
              </a:rPr>
              <a:t> le </a:t>
            </a:r>
            <a:r>
              <a:rPr lang="de-DE" sz="2000" dirty="0" err="1">
                <a:latin typeface="Arial" pitchFamily="34"/>
              </a:rPr>
              <a:t>droit</a:t>
            </a:r>
            <a:r>
              <a:rPr lang="de-DE" sz="2000" dirty="0">
                <a:latin typeface="Arial" pitchFamily="34"/>
              </a:rPr>
              <a:t> de </a:t>
            </a:r>
            <a:r>
              <a:rPr lang="de-DE" sz="2000" dirty="0" err="1">
                <a:latin typeface="Arial" pitchFamily="34"/>
              </a:rPr>
              <a:t>croire</a:t>
            </a:r>
            <a:r>
              <a:rPr lang="de-DE" sz="2000" dirty="0">
                <a:latin typeface="Arial" pitchFamily="34"/>
              </a:rPr>
              <a:t> </a:t>
            </a:r>
            <a:r>
              <a:rPr lang="de-DE" sz="2000" dirty="0" err="1">
                <a:latin typeface="Arial" pitchFamily="34"/>
              </a:rPr>
              <a:t>est</a:t>
            </a:r>
            <a:r>
              <a:rPr lang="de-DE" sz="2000" dirty="0">
                <a:latin typeface="Arial" pitchFamily="34"/>
              </a:rPr>
              <a:t> </a:t>
            </a:r>
            <a:r>
              <a:rPr lang="de-DE" sz="2000" dirty="0" err="1">
                <a:latin typeface="Arial" pitchFamily="34"/>
              </a:rPr>
              <a:t>reconnu</a:t>
            </a:r>
            <a:r>
              <a:rPr lang="de-DE" sz="2000" dirty="0">
                <a:latin typeface="Arial" pitchFamily="34"/>
              </a:rPr>
              <a:t> </a:t>
            </a:r>
            <a:r>
              <a:rPr lang="de-DE" sz="2000" dirty="0" err="1">
                <a:latin typeface="Arial" pitchFamily="34"/>
              </a:rPr>
              <a:t>mais</a:t>
            </a:r>
            <a:r>
              <a:rPr lang="de-DE" sz="2000" dirty="0">
                <a:latin typeface="Arial" pitchFamily="34"/>
              </a:rPr>
              <a:t> </a:t>
            </a:r>
            <a:r>
              <a:rPr lang="de-DE" sz="2000" dirty="0" err="1">
                <a:latin typeface="Arial" pitchFamily="34"/>
              </a:rPr>
              <a:t>il</a:t>
            </a:r>
            <a:r>
              <a:rPr lang="de-DE" sz="2000" dirty="0">
                <a:latin typeface="Arial" pitchFamily="34"/>
              </a:rPr>
              <a:t> </a:t>
            </a:r>
            <a:r>
              <a:rPr lang="de-DE" sz="2000" dirty="0" err="1">
                <a:latin typeface="Arial" pitchFamily="34"/>
              </a:rPr>
              <a:t>garantit</a:t>
            </a:r>
            <a:r>
              <a:rPr lang="de-DE" sz="2000" dirty="0">
                <a:latin typeface="Arial" pitchFamily="34"/>
              </a:rPr>
              <a:t> </a:t>
            </a:r>
            <a:r>
              <a:rPr lang="de-DE" sz="2000" dirty="0" err="1">
                <a:latin typeface="Arial" pitchFamily="34"/>
              </a:rPr>
              <a:t>l'équilibre</a:t>
            </a:r>
            <a:r>
              <a:rPr lang="de-DE" sz="2000" dirty="0">
                <a:latin typeface="Arial" pitchFamily="34"/>
              </a:rPr>
              <a:t>, </a:t>
            </a:r>
            <a:r>
              <a:rPr lang="de-DE" sz="2000" dirty="0" err="1">
                <a:latin typeface="Arial" pitchFamily="34"/>
              </a:rPr>
              <a:t>l'égalité</a:t>
            </a:r>
            <a:r>
              <a:rPr lang="de-DE" sz="2000" dirty="0">
                <a:latin typeface="Arial" pitchFamily="34"/>
              </a:rPr>
              <a:t> entre les </a:t>
            </a:r>
            <a:r>
              <a:rPr lang="de-DE" sz="2000" dirty="0" err="1">
                <a:latin typeface="Arial" pitchFamily="34"/>
              </a:rPr>
              <a:t>différentes</a:t>
            </a:r>
            <a:r>
              <a:rPr lang="de-DE" sz="2000" dirty="0">
                <a:latin typeface="Arial" pitchFamily="34"/>
              </a:rPr>
              <a:t> </a:t>
            </a:r>
            <a:r>
              <a:rPr lang="de-DE" sz="2000" dirty="0" err="1">
                <a:latin typeface="Arial" pitchFamily="34"/>
              </a:rPr>
              <a:t>religions</a:t>
            </a:r>
            <a:r>
              <a:rPr lang="de-DE" sz="2000" dirty="0">
                <a:latin typeface="Arial" pitchFamily="34"/>
              </a:rPr>
              <a:t> </a:t>
            </a:r>
            <a:r>
              <a:rPr lang="de-DE" sz="2000" dirty="0" err="1">
                <a:latin typeface="Arial" pitchFamily="34"/>
              </a:rPr>
              <a:t>révélées</a:t>
            </a:r>
            <a:r>
              <a:rPr lang="de-DE" sz="2000" dirty="0">
                <a:latin typeface="Arial" pitchFamily="34"/>
              </a:rPr>
              <a:t> en France, de </a:t>
            </a:r>
            <a:r>
              <a:rPr lang="de-DE" sz="2000" dirty="0" err="1">
                <a:latin typeface="Arial" pitchFamily="34"/>
              </a:rPr>
              <a:t>façon</a:t>
            </a:r>
            <a:r>
              <a:rPr lang="de-DE" sz="2000" dirty="0">
                <a:latin typeface="Arial" pitchFamily="34"/>
              </a:rPr>
              <a:t> à </a:t>
            </a:r>
            <a:r>
              <a:rPr lang="de-DE" sz="2000" dirty="0" err="1">
                <a:latin typeface="Arial" pitchFamily="34"/>
              </a:rPr>
              <a:t>ce</a:t>
            </a:r>
            <a:r>
              <a:rPr lang="de-DE" sz="2000" dirty="0">
                <a:latin typeface="Arial" pitchFamily="34"/>
              </a:rPr>
              <a:t> </a:t>
            </a:r>
            <a:r>
              <a:rPr lang="de-DE" sz="2000" dirty="0" err="1">
                <a:latin typeface="Arial" pitchFamily="34"/>
              </a:rPr>
              <a:t>que</a:t>
            </a:r>
            <a:r>
              <a:rPr lang="de-DE" sz="2000" dirty="0">
                <a:latin typeface="Arial" pitchFamily="34"/>
              </a:rPr>
              <a:t> </a:t>
            </a:r>
            <a:r>
              <a:rPr lang="de-DE" sz="2000" dirty="0" err="1">
                <a:latin typeface="Arial" pitchFamily="34"/>
              </a:rPr>
              <a:t>chacun</a:t>
            </a:r>
            <a:r>
              <a:rPr lang="de-DE" sz="2000" dirty="0">
                <a:latin typeface="Arial" pitchFamily="34"/>
              </a:rPr>
              <a:t> </a:t>
            </a:r>
            <a:r>
              <a:rPr lang="de-DE" sz="2000" dirty="0" err="1">
                <a:latin typeface="Arial" pitchFamily="34"/>
              </a:rPr>
              <a:t>puisse</a:t>
            </a:r>
            <a:r>
              <a:rPr lang="de-DE" sz="2000" dirty="0">
                <a:latin typeface="Arial" pitchFamily="34"/>
              </a:rPr>
              <a:t> </a:t>
            </a:r>
            <a:r>
              <a:rPr lang="de-DE" sz="2000" dirty="0" err="1">
                <a:latin typeface="Arial" pitchFamily="34"/>
              </a:rPr>
              <a:t>vivre</a:t>
            </a:r>
            <a:r>
              <a:rPr lang="de-DE" sz="2000" dirty="0">
                <a:latin typeface="Arial" pitchFamily="34"/>
              </a:rPr>
              <a:t> </a:t>
            </a:r>
            <a:r>
              <a:rPr lang="de-DE" sz="2000" dirty="0" err="1">
                <a:latin typeface="Arial" pitchFamily="34"/>
              </a:rPr>
              <a:t>sa</a:t>
            </a:r>
            <a:r>
              <a:rPr lang="de-DE" sz="2000" dirty="0">
                <a:latin typeface="Arial" pitchFamily="34"/>
              </a:rPr>
              <a:t> </a:t>
            </a:r>
            <a:r>
              <a:rPr lang="de-DE" sz="2000" dirty="0" err="1">
                <a:latin typeface="Arial" pitchFamily="34"/>
              </a:rPr>
              <a:t>foi</a:t>
            </a:r>
            <a:r>
              <a:rPr lang="de-DE" sz="2000" dirty="0">
                <a:latin typeface="Arial" pitchFamily="34"/>
              </a:rPr>
              <a:t> et la </a:t>
            </a:r>
            <a:r>
              <a:rPr lang="de-DE" sz="2000" dirty="0" err="1">
                <a:latin typeface="Arial" pitchFamily="34"/>
              </a:rPr>
              <a:t>transmettre</a:t>
            </a:r>
            <a:r>
              <a:rPr lang="de-DE" sz="2000" dirty="0">
                <a:latin typeface="Arial" pitchFamily="34"/>
              </a:rPr>
              <a:t> à </a:t>
            </a:r>
            <a:r>
              <a:rPr lang="de-DE" sz="2000" dirty="0" err="1">
                <a:latin typeface="Arial" pitchFamily="34"/>
              </a:rPr>
              <a:t>ses</a:t>
            </a:r>
            <a:r>
              <a:rPr lang="de-DE" sz="2000" dirty="0">
                <a:latin typeface="Arial" pitchFamily="34"/>
              </a:rPr>
              <a:t> enfants.13/12/2007, à </a:t>
            </a:r>
            <a:r>
              <a:rPr lang="de-DE" sz="2000" dirty="0" err="1">
                <a:latin typeface="Arial" pitchFamily="34"/>
              </a:rPr>
              <a:t>l'archevêché</a:t>
            </a:r>
            <a:r>
              <a:rPr lang="de-DE" sz="2000" dirty="0">
                <a:latin typeface="Arial" pitchFamily="34"/>
              </a:rPr>
              <a:t> de Paris</a:t>
            </a:r>
            <a:br>
              <a:rPr lang="de-DE" sz="2000" dirty="0">
                <a:latin typeface="Arial" pitchFamily="34"/>
              </a:rPr>
            </a:br>
            <a:endParaRPr lang="de-DE" sz="2000" dirty="0">
              <a:latin typeface="Arial" pitchFamily="34"/>
            </a:endParaRPr>
          </a:p>
        </p:txBody>
      </p:sp>
    </p:spTree>
    <p:extLst>
      <p:ext uri="{BB962C8B-B14F-4D97-AF65-F5344CB8AC3E}">
        <p14:creationId xmlns:p14="http://schemas.microsoft.com/office/powerpoint/2010/main" val="150734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263160"/>
            <a:ext cx="7772039" cy="520560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2000" dirty="0">
                <a:latin typeface="Arial" pitchFamily="34"/>
              </a:rPr>
              <a:t>- Dans la </a:t>
            </a:r>
            <a:r>
              <a:rPr lang="de-DE" sz="2000" dirty="0" err="1">
                <a:latin typeface="Arial" pitchFamily="34"/>
              </a:rPr>
              <a:t>transmission</a:t>
            </a:r>
            <a:r>
              <a:rPr lang="de-DE" sz="2000" dirty="0">
                <a:latin typeface="Arial" pitchFamily="34"/>
              </a:rPr>
              <a:t> des </a:t>
            </a:r>
            <a:r>
              <a:rPr lang="de-DE" sz="2000" dirty="0" err="1">
                <a:latin typeface="Arial" pitchFamily="34"/>
              </a:rPr>
              <a:t>valeurs</a:t>
            </a:r>
            <a:r>
              <a:rPr lang="de-DE" sz="2000" dirty="0">
                <a:latin typeface="Arial" pitchFamily="34"/>
              </a:rPr>
              <a:t> et </a:t>
            </a:r>
            <a:r>
              <a:rPr lang="de-DE" sz="2000" dirty="0" err="1">
                <a:latin typeface="Arial" pitchFamily="34"/>
              </a:rPr>
              <a:t>dans</a:t>
            </a:r>
            <a:r>
              <a:rPr lang="de-DE" sz="2000" dirty="0">
                <a:latin typeface="Arial" pitchFamily="34"/>
              </a:rPr>
              <a:t> </a:t>
            </a:r>
            <a:r>
              <a:rPr lang="de-DE" sz="2000" dirty="0" err="1">
                <a:latin typeface="Arial" pitchFamily="34"/>
              </a:rPr>
              <a:t>l'apprentissage</a:t>
            </a:r>
            <a:r>
              <a:rPr lang="de-DE" sz="2000" dirty="0">
                <a:latin typeface="Arial" pitchFamily="34"/>
              </a:rPr>
              <a:t> de la </a:t>
            </a:r>
            <a:r>
              <a:rPr lang="de-DE" sz="2000" dirty="0" err="1">
                <a:latin typeface="Arial" pitchFamily="34"/>
              </a:rPr>
              <a:t>différence</a:t>
            </a:r>
            <a:r>
              <a:rPr lang="de-DE" sz="2000" dirty="0">
                <a:latin typeface="Arial" pitchFamily="34"/>
              </a:rPr>
              <a:t> entre le </a:t>
            </a:r>
            <a:r>
              <a:rPr lang="de-DE" sz="2000" dirty="0" err="1">
                <a:latin typeface="Arial" pitchFamily="34"/>
              </a:rPr>
              <a:t>bien</a:t>
            </a:r>
            <a:r>
              <a:rPr lang="de-DE" sz="2000" dirty="0">
                <a:latin typeface="Arial" pitchFamily="34"/>
              </a:rPr>
              <a:t> et mal, </a:t>
            </a:r>
            <a:r>
              <a:rPr lang="de-DE" sz="2000" dirty="0" err="1">
                <a:latin typeface="Arial" pitchFamily="34"/>
              </a:rPr>
              <a:t>l'instituteur</a:t>
            </a:r>
            <a:r>
              <a:rPr lang="de-DE" sz="2000" dirty="0">
                <a:latin typeface="Arial" pitchFamily="34"/>
              </a:rPr>
              <a:t> ne </a:t>
            </a:r>
            <a:r>
              <a:rPr lang="de-DE" sz="2000" dirty="0" err="1">
                <a:latin typeface="Arial" pitchFamily="34"/>
              </a:rPr>
              <a:t>pourra</a:t>
            </a:r>
            <a:r>
              <a:rPr lang="de-DE" sz="2000" dirty="0">
                <a:latin typeface="Arial" pitchFamily="34"/>
              </a:rPr>
              <a:t> </a:t>
            </a:r>
            <a:r>
              <a:rPr lang="de-DE" sz="2000" dirty="0" err="1">
                <a:latin typeface="Arial" pitchFamily="34"/>
              </a:rPr>
              <a:t>jamais</a:t>
            </a:r>
            <a:r>
              <a:rPr lang="de-DE" sz="2000" dirty="0">
                <a:latin typeface="Arial" pitchFamily="34"/>
              </a:rPr>
              <a:t> </a:t>
            </a:r>
            <a:r>
              <a:rPr lang="de-DE" sz="2000" dirty="0" err="1">
                <a:latin typeface="Arial" pitchFamily="34"/>
              </a:rPr>
              <a:t>remplacer</a:t>
            </a:r>
            <a:r>
              <a:rPr lang="de-DE" sz="2000" dirty="0">
                <a:latin typeface="Arial" pitchFamily="34"/>
              </a:rPr>
              <a:t> le </a:t>
            </a:r>
            <a:r>
              <a:rPr lang="de-DE" sz="2000" dirty="0" err="1">
                <a:latin typeface="Arial" pitchFamily="34"/>
              </a:rPr>
              <a:t>curé</a:t>
            </a:r>
            <a:r>
              <a:rPr lang="de-DE" sz="2000" dirty="0">
                <a:latin typeface="Arial" pitchFamily="34"/>
              </a:rPr>
              <a:t> </a:t>
            </a:r>
            <a:r>
              <a:rPr lang="de-DE" sz="2000" dirty="0" err="1">
                <a:latin typeface="Arial" pitchFamily="34"/>
              </a:rPr>
              <a:t>ou</a:t>
            </a:r>
            <a:r>
              <a:rPr lang="de-DE" sz="2000" dirty="0">
                <a:latin typeface="Arial" pitchFamily="34"/>
              </a:rPr>
              <a:t> le </a:t>
            </a:r>
            <a:r>
              <a:rPr lang="de-DE" sz="2000" dirty="0" err="1">
                <a:latin typeface="Arial" pitchFamily="34"/>
              </a:rPr>
              <a:t>pasteur</a:t>
            </a:r>
            <a:r>
              <a:rPr lang="de-DE" sz="2000" dirty="0">
                <a:latin typeface="Arial" pitchFamily="34"/>
              </a:rPr>
              <a:t> </a:t>
            </a:r>
            <a:r>
              <a:rPr lang="de-DE" sz="2000" dirty="0" err="1">
                <a:latin typeface="Arial" pitchFamily="34"/>
              </a:rPr>
              <a:t>même</a:t>
            </a:r>
            <a:r>
              <a:rPr lang="de-DE" sz="2000" dirty="0">
                <a:latin typeface="Arial" pitchFamily="34"/>
              </a:rPr>
              <a:t> </a:t>
            </a:r>
            <a:r>
              <a:rPr lang="de-DE" sz="2000" dirty="0" err="1">
                <a:latin typeface="Arial" pitchFamily="34"/>
              </a:rPr>
              <a:t>s'il</a:t>
            </a:r>
            <a:r>
              <a:rPr lang="de-DE" sz="2000" dirty="0">
                <a:latin typeface="Arial" pitchFamily="34"/>
              </a:rPr>
              <a:t> </a:t>
            </a:r>
            <a:r>
              <a:rPr lang="de-DE" sz="2000" dirty="0" err="1">
                <a:latin typeface="Arial" pitchFamily="34"/>
              </a:rPr>
              <a:t>est</a:t>
            </a:r>
            <a:r>
              <a:rPr lang="de-DE" sz="2000" dirty="0">
                <a:latin typeface="Arial" pitchFamily="34"/>
              </a:rPr>
              <a:t> </a:t>
            </a:r>
            <a:r>
              <a:rPr lang="de-DE" sz="2000" dirty="0" err="1">
                <a:latin typeface="Arial" pitchFamily="34"/>
              </a:rPr>
              <a:t>important</a:t>
            </a:r>
            <a:r>
              <a:rPr lang="de-DE" sz="2000" dirty="0">
                <a:latin typeface="Arial" pitchFamily="34"/>
              </a:rPr>
              <a:t> </a:t>
            </a:r>
            <a:r>
              <a:rPr lang="de-DE" sz="2000" dirty="0" err="1">
                <a:latin typeface="Arial" pitchFamily="34"/>
              </a:rPr>
              <a:t>qu'il</a:t>
            </a:r>
            <a:r>
              <a:rPr lang="de-DE" sz="2000" dirty="0">
                <a:latin typeface="Arial" pitchFamily="34"/>
              </a:rPr>
              <a:t> </a:t>
            </a:r>
            <a:r>
              <a:rPr lang="de-DE" sz="2000" dirty="0" err="1">
                <a:latin typeface="Arial" pitchFamily="34"/>
              </a:rPr>
              <a:t>s'en</a:t>
            </a:r>
            <a:r>
              <a:rPr lang="de-DE" sz="2000" dirty="0">
                <a:latin typeface="Arial" pitchFamily="34"/>
              </a:rPr>
              <a:t> </a:t>
            </a:r>
            <a:r>
              <a:rPr lang="de-DE" sz="2000" dirty="0" err="1">
                <a:latin typeface="Arial" pitchFamily="34"/>
              </a:rPr>
              <a:t>rapproche</a:t>
            </a:r>
            <a:r>
              <a:rPr lang="de-DE" sz="2000" dirty="0">
                <a:latin typeface="Arial" pitchFamily="34"/>
              </a:rPr>
              <a:t> </a:t>
            </a:r>
            <a:r>
              <a:rPr lang="de-DE" sz="2000" dirty="0" err="1">
                <a:latin typeface="Arial" pitchFamily="34"/>
              </a:rPr>
              <a:t>parce</a:t>
            </a:r>
            <a:r>
              <a:rPr lang="de-DE" sz="2000" dirty="0">
                <a:latin typeface="Arial" pitchFamily="34"/>
              </a:rPr>
              <a:t> </a:t>
            </a:r>
            <a:r>
              <a:rPr lang="de-DE" sz="2000" dirty="0" err="1">
                <a:latin typeface="Arial" pitchFamily="34"/>
              </a:rPr>
              <a:t>qu'il</a:t>
            </a:r>
            <a:r>
              <a:rPr lang="de-DE" sz="2000" dirty="0">
                <a:latin typeface="Arial" pitchFamily="34"/>
              </a:rPr>
              <a:t> </a:t>
            </a:r>
            <a:r>
              <a:rPr lang="de-DE" sz="2000" dirty="0" err="1">
                <a:latin typeface="Arial" pitchFamily="34"/>
              </a:rPr>
              <a:t>lui</a:t>
            </a:r>
            <a:r>
              <a:rPr lang="de-DE" sz="2000" dirty="0">
                <a:latin typeface="Arial" pitchFamily="34"/>
              </a:rPr>
              <a:t> </a:t>
            </a:r>
            <a:r>
              <a:rPr lang="de-DE" sz="2000" dirty="0" err="1">
                <a:latin typeface="Arial" pitchFamily="34"/>
              </a:rPr>
              <a:t>manquera</a:t>
            </a:r>
            <a:r>
              <a:rPr lang="de-DE" sz="2000" dirty="0">
                <a:latin typeface="Arial" pitchFamily="34"/>
              </a:rPr>
              <a:t> </a:t>
            </a:r>
            <a:r>
              <a:rPr lang="de-DE" sz="2000" dirty="0" err="1">
                <a:latin typeface="Arial" pitchFamily="34"/>
              </a:rPr>
              <a:t>toujours</a:t>
            </a:r>
            <a:r>
              <a:rPr lang="de-DE" sz="2000" dirty="0">
                <a:latin typeface="Arial" pitchFamily="34"/>
              </a:rPr>
              <a:t> la </a:t>
            </a:r>
            <a:r>
              <a:rPr lang="de-DE" sz="2000" dirty="0" err="1">
                <a:latin typeface="Arial" pitchFamily="34"/>
              </a:rPr>
              <a:t>radicalité</a:t>
            </a:r>
            <a:r>
              <a:rPr lang="de-DE" sz="2000" dirty="0">
                <a:latin typeface="Arial" pitchFamily="34"/>
              </a:rPr>
              <a:t> du </a:t>
            </a:r>
            <a:r>
              <a:rPr lang="de-DE" sz="2000" dirty="0" err="1">
                <a:latin typeface="Arial" pitchFamily="34"/>
              </a:rPr>
              <a:t>sacrifice</a:t>
            </a:r>
            <a:r>
              <a:rPr lang="de-DE" sz="2000" dirty="0">
                <a:latin typeface="Arial" pitchFamily="34"/>
              </a:rPr>
              <a:t> de </a:t>
            </a:r>
            <a:r>
              <a:rPr lang="de-DE" sz="2000" dirty="0" err="1">
                <a:latin typeface="Arial" pitchFamily="34"/>
              </a:rPr>
              <a:t>sa</a:t>
            </a:r>
            <a:r>
              <a:rPr lang="de-DE" sz="2000" dirty="0">
                <a:latin typeface="Arial" pitchFamily="34"/>
              </a:rPr>
              <a:t> </a:t>
            </a:r>
            <a:r>
              <a:rPr lang="de-DE" sz="2000" dirty="0" err="1">
                <a:latin typeface="Arial" pitchFamily="34"/>
              </a:rPr>
              <a:t>vie</a:t>
            </a:r>
            <a:r>
              <a:rPr lang="de-DE" sz="2000" dirty="0">
                <a:latin typeface="Arial" pitchFamily="34"/>
              </a:rPr>
              <a:t> et le </a:t>
            </a:r>
            <a:r>
              <a:rPr lang="de-DE" sz="2000" dirty="0" err="1">
                <a:latin typeface="Arial" pitchFamily="34"/>
              </a:rPr>
              <a:t>charisme</a:t>
            </a:r>
            <a:r>
              <a:rPr lang="de-DE" sz="2000" dirty="0">
                <a:latin typeface="Arial" pitchFamily="34"/>
              </a:rPr>
              <a:t> </a:t>
            </a:r>
            <a:r>
              <a:rPr lang="de-DE" sz="2000" dirty="0" err="1">
                <a:latin typeface="Arial" pitchFamily="34"/>
              </a:rPr>
              <a:t>d'un</a:t>
            </a:r>
            <a:r>
              <a:rPr lang="de-DE" sz="2000" dirty="0">
                <a:latin typeface="Arial" pitchFamily="34"/>
              </a:rPr>
              <a:t> </a:t>
            </a:r>
            <a:r>
              <a:rPr lang="de-DE" sz="2000" dirty="0" err="1">
                <a:latin typeface="Arial" pitchFamily="34"/>
              </a:rPr>
              <a:t>engagement</a:t>
            </a:r>
            <a:r>
              <a:rPr lang="de-DE" sz="2000" dirty="0">
                <a:latin typeface="Arial" pitchFamily="34"/>
              </a:rPr>
              <a:t> </a:t>
            </a:r>
            <a:r>
              <a:rPr lang="de-DE" sz="2000" dirty="0" err="1">
                <a:latin typeface="Arial" pitchFamily="34"/>
              </a:rPr>
              <a:t>porté</a:t>
            </a:r>
            <a:r>
              <a:rPr lang="de-DE" sz="2000" dirty="0">
                <a:latin typeface="Arial" pitchFamily="34"/>
              </a:rPr>
              <a:t> par </a:t>
            </a:r>
            <a:r>
              <a:rPr lang="de-DE" sz="2000" dirty="0" err="1">
                <a:latin typeface="Arial" pitchFamily="34"/>
              </a:rPr>
              <a:t>l'espérance</a:t>
            </a:r>
            <a:r>
              <a:rPr lang="de-DE" sz="2000" dirty="0">
                <a:latin typeface="Arial" pitchFamily="34"/>
              </a:rPr>
              <a:t>. </a:t>
            </a:r>
            <a:r>
              <a:rPr lang="de-DE" sz="2000" dirty="0" err="1">
                <a:latin typeface="Arial" pitchFamily="34"/>
              </a:rPr>
              <a:t>Discours</a:t>
            </a:r>
            <a:r>
              <a:rPr lang="de-DE" sz="2000" dirty="0">
                <a:latin typeface="Arial" pitchFamily="34"/>
              </a:rPr>
              <a:t> de </a:t>
            </a:r>
            <a:r>
              <a:rPr lang="de-DE" sz="2000" dirty="0" err="1">
                <a:latin typeface="Arial" pitchFamily="34"/>
              </a:rPr>
              <a:t>Latran</a:t>
            </a:r>
            <a:r>
              <a:rPr lang="de-DE" sz="2000" dirty="0">
                <a:latin typeface="Arial" pitchFamily="34"/>
              </a:rPr>
              <a:t>, 20/12/2007</a:t>
            </a:r>
            <a:br>
              <a:rPr lang="de-DE" sz="2000" dirty="0">
                <a:latin typeface="Arial" pitchFamily="34"/>
              </a:rPr>
            </a:br>
            <a:r>
              <a:rPr lang="de-DE" sz="2000" dirty="0">
                <a:latin typeface="Arial" pitchFamily="34"/>
              </a:rPr>
              <a:t/>
            </a:r>
            <a:br>
              <a:rPr lang="de-DE" sz="2000" dirty="0">
                <a:latin typeface="Arial" pitchFamily="34"/>
              </a:rPr>
            </a:br>
            <a:r>
              <a:rPr lang="de-DE" sz="2000" dirty="0" smtClean="0">
                <a:latin typeface="Arial" pitchFamily="34"/>
              </a:rPr>
              <a:t>                              </a:t>
            </a:r>
            <a:r>
              <a:rPr lang="de-DE" sz="2200" b="1" dirty="0" err="1" smtClean="0">
                <a:latin typeface="Arial" pitchFamily="34"/>
              </a:rPr>
              <a:t>Une</a:t>
            </a:r>
            <a:r>
              <a:rPr lang="de-DE" sz="2200" b="1" dirty="0" smtClean="0">
                <a:latin typeface="Arial" pitchFamily="34"/>
              </a:rPr>
              <a:t> </a:t>
            </a:r>
            <a:r>
              <a:rPr lang="de-DE" sz="2200" b="1" dirty="0" err="1">
                <a:latin typeface="Arial" pitchFamily="34"/>
              </a:rPr>
              <a:t>fixation</a:t>
            </a:r>
            <a:r>
              <a:rPr lang="de-DE" sz="2200" b="1" dirty="0">
                <a:latin typeface="Arial" pitchFamily="34"/>
              </a:rPr>
              <a:t> </a:t>
            </a:r>
            <a:r>
              <a:rPr lang="de-DE" sz="2200" b="1" dirty="0" err="1">
                <a:latin typeface="Arial" pitchFamily="34"/>
              </a:rPr>
              <a:t>croissante</a:t>
            </a:r>
            <a:r>
              <a:rPr lang="de-DE" sz="2200" b="1" dirty="0">
                <a:latin typeface="Arial" pitchFamily="34"/>
              </a:rPr>
              <a:t> </a:t>
            </a:r>
            <a:r>
              <a:rPr lang="de-DE" sz="2200" b="1" dirty="0" err="1">
                <a:latin typeface="Arial" pitchFamily="34"/>
              </a:rPr>
              <a:t>sur</a:t>
            </a:r>
            <a:r>
              <a:rPr lang="de-DE" sz="2200" b="1" dirty="0">
                <a:latin typeface="Arial" pitchFamily="34"/>
              </a:rPr>
              <a:t> </a:t>
            </a:r>
            <a:r>
              <a:rPr lang="de-DE" sz="2200" b="1" dirty="0" err="1">
                <a:latin typeface="Arial" pitchFamily="34"/>
              </a:rPr>
              <a:t>l'islam</a:t>
            </a:r>
            <a:r>
              <a:rPr lang="de-DE" sz="2200" b="1" dirty="0">
                <a:latin typeface="Arial" pitchFamily="34"/>
              </a:rPr>
              <a:t>?</a:t>
            </a:r>
            <a:br>
              <a:rPr lang="de-DE" sz="2200" b="1" dirty="0">
                <a:latin typeface="Arial" pitchFamily="34"/>
              </a:rPr>
            </a:br>
            <a:r>
              <a:rPr lang="de-DE" sz="2200" b="1" dirty="0">
                <a:latin typeface="Arial" pitchFamily="34"/>
              </a:rPr>
              <a:t/>
            </a:r>
            <a:br>
              <a:rPr lang="de-DE" sz="2200" b="1" dirty="0">
                <a:latin typeface="Arial" pitchFamily="34"/>
              </a:rPr>
            </a:br>
            <a:r>
              <a:rPr lang="de-DE" sz="2000" dirty="0">
                <a:latin typeface="Arial" pitchFamily="34"/>
              </a:rPr>
              <a:t>Avril 2011: </a:t>
            </a:r>
            <a:r>
              <a:rPr lang="de-DE" sz="2000" dirty="0" err="1">
                <a:latin typeface="Arial" pitchFamily="34"/>
              </a:rPr>
              <a:t>convention</a:t>
            </a:r>
            <a:r>
              <a:rPr lang="de-DE" sz="2000" dirty="0">
                <a:latin typeface="Arial" pitchFamily="34"/>
              </a:rPr>
              <a:t> UMP „Islam et </a:t>
            </a:r>
            <a:r>
              <a:rPr lang="de-DE" sz="2000" dirty="0" err="1">
                <a:latin typeface="Arial" pitchFamily="34"/>
              </a:rPr>
              <a:t>laïcité</a:t>
            </a:r>
            <a:r>
              <a:rPr lang="de-DE" sz="2000" dirty="0">
                <a:latin typeface="Arial" pitchFamily="34"/>
              </a:rPr>
              <a:t>“</a:t>
            </a:r>
            <a:br>
              <a:rPr lang="de-DE" sz="2000" dirty="0">
                <a:latin typeface="Arial" pitchFamily="34"/>
              </a:rPr>
            </a:br>
            <a:r>
              <a:rPr lang="de-DE" sz="2000" dirty="0">
                <a:latin typeface="Arial" pitchFamily="34"/>
              </a:rPr>
              <a:t/>
            </a:r>
            <a:br>
              <a:rPr lang="de-DE" sz="2000" dirty="0">
                <a:latin typeface="Arial" pitchFamily="34"/>
              </a:rPr>
            </a:br>
            <a:r>
              <a:rPr lang="de-DE" sz="2000" dirty="0">
                <a:latin typeface="Arial" pitchFamily="34"/>
              </a:rPr>
              <a:t>Avril 2015: </a:t>
            </a:r>
            <a:r>
              <a:rPr lang="de-DE" sz="2000" dirty="0" err="1">
                <a:latin typeface="Arial" pitchFamily="34"/>
              </a:rPr>
              <a:t>annonce</a:t>
            </a:r>
            <a:r>
              <a:rPr lang="de-DE" sz="2000" dirty="0">
                <a:latin typeface="Arial" pitchFamily="34"/>
              </a:rPr>
              <a:t> </a:t>
            </a:r>
            <a:r>
              <a:rPr lang="de-DE" sz="2000" dirty="0" err="1">
                <a:latin typeface="Arial" pitchFamily="34"/>
              </a:rPr>
              <a:t>d'une</a:t>
            </a:r>
            <a:r>
              <a:rPr lang="de-DE" sz="2000" dirty="0">
                <a:latin typeface="Arial" pitchFamily="34"/>
              </a:rPr>
              <a:t> </a:t>
            </a:r>
            <a:r>
              <a:rPr lang="de-DE" sz="2000" dirty="0" err="1">
                <a:latin typeface="Arial" pitchFamily="34"/>
              </a:rPr>
              <a:t>journée</a:t>
            </a:r>
            <a:r>
              <a:rPr lang="de-DE" sz="2000" dirty="0">
                <a:latin typeface="Arial" pitchFamily="34"/>
              </a:rPr>
              <a:t> de </a:t>
            </a:r>
            <a:r>
              <a:rPr lang="de-DE" sz="2000" dirty="0" err="1">
                <a:latin typeface="Arial" pitchFamily="34"/>
              </a:rPr>
              <a:t>réflexion</a:t>
            </a:r>
            <a:r>
              <a:rPr lang="de-DE" sz="2000" dirty="0">
                <a:latin typeface="Arial" pitchFamily="34"/>
              </a:rPr>
              <a:t> </a:t>
            </a:r>
            <a:r>
              <a:rPr lang="de-DE" sz="2000" dirty="0" err="1">
                <a:latin typeface="Arial" pitchFamily="34"/>
              </a:rPr>
              <a:t>sur</a:t>
            </a:r>
            <a:r>
              <a:rPr lang="de-DE" sz="2000" dirty="0">
                <a:latin typeface="Arial" pitchFamily="34"/>
              </a:rPr>
              <a:t> le </a:t>
            </a:r>
            <a:r>
              <a:rPr lang="de-DE" sz="2000" dirty="0" err="1">
                <a:latin typeface="Arial" pitchFamily="34"/>
              </a:rPr>
              <a:t>thème</a:t>
            </a:r>
            <a:r>
              <a:rPr lang="de-DE" sz="2000" dirty="0">
                <a:latin typeface="Arial" pitchFamily="34"/>
              </a:rPr>
              <a:t>  „</a:t>
            </a:r>
            <a:r>
              <a:rPr lang="de-DE" sz="2000" dirty="0" err="1">
                <a:latin typeface="Arial" pitchFamily="34"/>
              </a:rPr>
              <a:t>Laïcité</a:t>
            </a:r>
            <a:r>
              <a:rPr lang="de-DE" sz="2000" dirty="0">
                <a:latin typeface="Arial" pitchFamily="34"/>
              </a:rPr>
              <a:t> et </a:t>
            </a:r>
            <a:r>
              <a:rPr lang="de-DE" sz="2000" dirty="0" err="1">
                <a:latin typeface="Arial" pitchFamily="34"/>
              </a:rPr>
              <a:t>islam</a:t>
            </a:r>
            <a:r>
              <a:rPr lang="de-DE" sz="2000" dirty="0">
                <a:latin typeface="Arial" pitchFamily="34"/>
              </a:rPr>
              <a:t> de France“</a:t>
            </a:r>
            <a:br>
              <a:rPr lang="de-DE" sz="2000" dirty="0">
                <a:latin typeface="Arial" pitchFamily="34"/>
              </a:rPr>
            </a:br>
            <a:r>
              <a:rPr lang="de-DE" sz="2000" dirty="0">
                <a:latin typeface="Arial" pitchFamily="34"/>
              </a:rPr>
              <a:t/>
            </a:r>
            <a:br>
              <a:rPr lang="de-DE" sz="2000" dirty="0">
                <a:latin typeface="Arial" pitchFamily="34"/>
              </a:rPr>
            </a:br>
            <a:r>
              <a:rPr lang="de-DE" sz="2000" dirty="0" err="1">
                <a:latin typeface="Arial" pitchFamily="34"/>
              </a:rPr>
              <a:t>juillet</a:t>
            </a:r>
            <a:r>
              <a:rPr lang="de-DE" sz="2000" dirty="0">
                <a:latin typeface="Arial" pitchFamily="34"/>
              </a:rPr>
              <a:t> 2015: </a:t>
            </a:r>
            <a:r>
              <a:rPr lang="de-DE" sz="2000" dirty="0" err="1">
                <a:latin typeface="Arial" pitchFamily="34"/>
              </a:rPr>
              <a:t>suite</a:t>
            </a:r>
            <a:r>
              <a:rPr lang="de-DE" sz="2000" dirty="0">
                <a:latin typeface="Arial" pitchFamily="34"/>
              </a:rPr>
              <a:t> à </a:t>
            </a:r>
            <a:r>
              <a:rPr lang="de-DE" sz="2000" dirty="0" err="1">
                <a:latin typeface="Arial" pitchFamily="34"/>
              </a:rPr>
              <a:t>l'appel</a:t>
            </a:r>
            <a:r>
              <a:rPr lang="de-DE" sz="2000" dirty="0">
                <a:latin typeface="Arial" pitchFamily="34"/>
              </a:rPr>
              <a:t> du </a:t>
            </a:r>
            <a:r>
              <a:rPr lang="de-DE" sz="2000" dirty="0" err="1">
                <a:latin typeface="Arial" pitchFamily="34"/>
              </a:rPr>
              <a:t>recteur</a:t>
            </a:r>
            <a:r>
              <a:rPr lang="de-DE" sz="2000" dirty="0">
                <a:latin typeface="Arial" pitchFamily="34"/>
              </a:rPr>
              <a:t> de la </a:t>
            </a:r>
            <a:r>
              <a:rPr lang="de-DE" sz="2000" dirty="0" err="1">
                <a:latin typeface="Arial" pitchFamily="34"/>
              </a:rPr>
              <a:t>grande</a:t>
            </a:r>
            <a:r>
              <a:rPr lang="de-DE" sz="2000" dirty="0">
                <a:latin typeface="Arial" pitchFamily="34"/>
              </a:rPr>
              <a:t> </a:t>
            </a:r>
            <a:r>
              <a:rPr lang="de-DE" sz="2000" dirty="0" err="1">
                <a:latin typeface="Arial" pitchFamily="34"/>
              </a:rPr>
              <a:t>mosquée</a:t>
            </a:r>
            <a:r>
              <a:rPr lang="de-DE" sz="2000" dirty="0">
                <a:latin typeface="Arial" pitchFamily="34"/>
              </a:rPr>
              <a:t> de Paris à </a:t>
            </a:r>
            <a:r>
              <a:rPr lang="de-DE" sz="2000" dirty="0" err="1">
                <a:latin typeface="Arial" pitchFamily="34"/>
              </a:rPr>
              <a:t>transformer</a:t>
            </a:r>
            <a:r>
              <a:rPr lang="de-DE" sz="2000" dirty="0">
                <a:latin typeface="Arial" pitchFamily="34"/>
              </a:rPr>
              <a:t> des </a:t>
            </a:r>
            <a:r>
              <a:rPr lang="de-DE" sz="2000" dirty="0" err="1">
                <a:latin typeface="Arial" pitchFamily="34"/>
              </a:rPr>
              <a:t>églises</a:t>
            </a:r>
            <a:r>
              <a:rPr lang="de-DE" sz="2000" dirty="0">
                <a:latin typeface="Arial" pitchFamily="34"/>
              </a:rPr>
              <a:t> </a:t>
            </a:r>
            <a:r>
              <a:rPr lang="de-DE" sz="2000" dirty="0" err="1">
                <a:latin typeface="Arial" pitchFamily="34"/>
              </a:rPr>
              <a:t>vides</a:t>
            </a:r>
            <a:r>
              <a:rPr lang="de-DE" sz="2000" dirty="0">
                <a:latin typeface="Arial" pitchFamily="34"/>
              </a:rPr>
              <a:t> en </a:t>
            </a:r>
            <a:r>
              <a:rPr lang="de-DE" sz="2000" dirty="0" err="1">
                <a:latin typeface="Arial" pitchFamily="34"/>
              </a:rPr>
              <a:t>mosquées</a:t>
            </a:r>
            <a:r>
              <a:rPr lang="de-DE" sz="2000" dirty="0">
                <a:latin typeface="Arial" pitchFamily="34"/>
              </a:rPr>
              <a:t>, Nicolas Sarkozy, </a:t>
            </a:r>
            <a:r>
              <a:rPr lang="de-DE" sz="2000" dirty="0" err="1">
                <a:latin typeface="Arial" pitchFamily="34"/>
              </a:rPr>
              <a:t>président</a:t>
            </a:r>
            <a:r>
              <a:rPr lang="de-DE" sz="2000" dirty="0">
                <a:latin typeface="Arial" pitchFamily="34"/>
              </a:rPr>
              <a:t> du </a:t>
            </a:r>
            <a:r>
              <a:rPr lang="de-DE" sz="2000" dirty="0" err="1">
                <a:latin typeface="Arial" pitchFamily="34"/>
              </a:rPr>
              <a:t>parti</a:t>
            </a:r>
            <a:r>
              <a:rPr lang="de-DE" sz="2000" dirty="0">
                <a:latin typeface="Arial" pitchFamily="34"/>
              </a:rPr>
              <a:t> „Les </a:t>
            </a:r>
            <a:r>
              <a:rPr lang="de-DE" sz="2000" dirty="0" err="1">
                <a:latin typeface="Arial" pitchFamily="34"/>
              </a:rPr>
              <a:t>Républicains</a:t>
            </a:r>
            <a:r>
              <a:rPr lang="de-DE" sz="2000" dirty="0">
                <a:latin typeface="Arial" pitchFamily="34"/>
              </a:rPr>
              <a:t>“ </a:t>
            </a:r>
            <a:r>
              <a:rPr lang="de-DE" sz="2000" dirty="0" err="1">
                <a:latin typeface="Arial" pitchFamily="34"/>
              </a:rPr>
              <a:t>cosignataire</a:t>
            </a:r>
            <a:r>
              <a:rPr lang="de-DE" sz="2000" dirty="0">
                <a:latin typeface="Arial" pitchFamily="34"/>
              </a:rPr>
              <a:t> </a:t>
            </a:r>
            <a:r>
              <a:rPr lang="de-DE" sz="2000" dirty="0" err="1">
                <a:latin typeface="Arial" pitchFamily="34"/>
              </a:rPr>
              <a:t>d'une</a:t>
            </a:r>
            <a:r>
              <a:rPr lang="de-DE" sz="2000" dirty="0">
                <a:latin typeface="Arial" pitchFamily="34"/>
              </a:rPr>
              <a:t> </a:t>
            </a:r>
            <a:r>
              <a:rPr lang="de-DE" sz="2000" dirty="0" err="1">
                <a:latin typeface="Arial" pitchFamily="34"/>
              </a:rPr>
              <a:t>pétition</a:t>
            </a:r>
            <a:r>
              <a:rPr lang="de-DE" sz="2000" dirty="0">
                <a:latin typeface="Arial" pitchFamily="34"/>
              </a:rPr>
              <a:t> </a:t>
            </a:r>
            <a:r>
              <a:rPr lang="de-DE" sz="2000" dirty="0" err="1">
                <a:latin typeface="Arial" pitchFamily="34"/>
              </a:rPr>
              <a:t>intitulée</a:t>
            </a:r>
            <a:r>
              <a:rPr lang="de-DE" sz="2000" dirty="0">
                <a:latin typeface="Arial" pitchFamily="34"/>
              </a:rPr>
              <a:t> </a:t>
            </a:r>
            <a:r>
              <a:rPr lang="de-DE" sz="2000" b="1" dirty="0">
                <a:latin typeface="Arial" pitchFamily="34"/>
              </a:rPr>
              <a:t>„Ne </a:t>
            </a:r>
            <a:r>
              <a:rPr lang="de-DE" sz="2000" b="1" dirty="0" err="1">
                <a:latin typeface="Arial" pitchFamily="34"/>
              </a:rPr>
              <a:t>touchez</a:t>
            </a:r>
            <a:r>
              <a:rPr lang="de-DE" sz="2000" b="1" dirty="0">
                <a:latin typeface="Arial" pitchFamily="34"/>
              </a:rPr>
              <a:t> </a:t>
            </a:r>
            <a:r>
              <a:rPr lang="de-DE" sz="2000" b="1" dirty="0" err="1">
                <a:latin typeface="Arial" pitchFamily="34"/>
              </a:rPr>
              <a:t>pas</a:t>
            </a:r>
            <a:r>
              <a:rPr lang="de-DE" sz="2000" b="1" dirty="0">
                <a:latin typeface="Arial" pitchFamily="34"/>
              </a:rPr>
              <a:t> à nos </a:t>
            </a:r>
            <a:r>
              <a:rPr lang="de-DE" sz="2000" b="1" dirty="0" err="1">
                <a:latin typeface="Arial" pitchFamily="34"/>
              </a:rPr>
              <a:t>églises</a:t>
            </a:r>
            <a:r>
              <a:rPr lang="de-DE" sz="2000" b="1" dirty="0">
                <a:latin typeface="Arial" pitchFamily="34"/>
              </a:rPr>
              <a:t>“</a:t>
            </a:r>
          </a:p>
        </p:txBody>
      </p:sp>
    </p:spTree>
    <p:extLst>
      <p:ext uri="{BB962C8B-B14F-4D97-AF65-F5344CB8AC3E}">
        <p14:creationId xmlns:p14="http://schemas.microsoft.com/office/powerpoint/2010/main" val="209837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1650600"/>
            <a:ext cx="7772039" cy="903276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50000"/>
              </a:lnSpc>
              <a:buNone/>
            </a:pP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200" b="1">
                <a:latin typeface="Arial" pitchFamily="34"/>
              </a:rPr>
              <a:t/>
            </a:r>
            <a:br>
              <a:rPr lang="de-DE" sz="2200" b="1">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200" b="1">
                <a:latin typeface="Arial" pitchFamily="34"/>
              </a:rPr>
              <a:t>Laïcité et enseignement</a:t>
            </a: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Le point de vue officiel:</a:t>
            </a:r>
            <a:br>
              <a:rPr lang="de-DE" sz="2000" b="1">
                <a:latin typeface="Arial" pitchFamily="34"/>
              </a:rPr>
            </a:br>
            <a:r>
              <a:rPr lang="de-DE" sz="2000" b="1">
                <a:latin typeface="Arial" pitchFamily="34"/>
              </a:rPr>
              <a:t>La Charte de la laïcité à l'école</a:t>
            </a:r>
            <a:br>
              <a:rPr lang="de-DE" sz="2000" b="1">
                <a:latin typeface="Arial" pitchFamily="34"/>
              </a:rPr>
            </a:br>
            <a:r>
              <a:rPr lang="de-DE" sz="2000" b="1">
                <a:latin typeface="Arial" pitchFamily="34"/>
              </a:rPr>
              <a:t/>
            </a:r>
            <a:br>
              <a:rPr lang="de-DE" sz="2000" b="1">
                <a:latin typeface="Arial" pitchFamily="34"/>
              </a:rPr>
            </a:br>
            <a:r>
              <a:rPr lang="de-DE" sz="2000" b="1">
                <a:latin typeface="Arial" pitchFamily="34"/>
              </a:rPr>
              <a:t>12.</a:t>
            </a:r>
            <a:r>
              <a:rPr lang="de-DE" sz="2000">
                <a:latin typeface="Arial" pitchFamily="34"/>
              </a:rPr>
              <a:t> Les enseignements sont </a:t>
            </a:r>
            <a:r>
              <a:rPr lang="de-DE" sz="2000" b="1">
                <a:latin typeface="Arial" pitchFamily="34"/>
              </a:rPr>
              <a:t>laïques</a:t>
            </a:r>
            <a:r>
              <a:rPr lang="de-DE" sz="2000">
                <a:latin typeface="Arial" pitchFamily="34"/>
              </a:rPr>
              <a:t>. Afin de garantir aux élèves l'ouverture la plus objective possible à la diversité des visions du monde ainsi qu'à l'étendue et à la précision des savoirs, </a:t>
            </a:r>
            <a:r>
              <a:rPr lang="de-DE" sz="2000" b="1">
                <a:latin typeface="Arial" pitchFamily="34"/>
              </a:rPr>
              <a:t>aucun sujet n'est a priori exclu du questionnement scientifique et pédagogique.</a:t>
            </a:r>
            <a:r>
              <a:rPr lang="de-DE" sz="2000">
                <a:latin typeface="Arial" pitchFamily="34"/>
              </a:rPr>
              <a:t> </a:t>
            </a:r>
            <a:r>
              <a:rPr lang="de-DE" sz="2000" b="1">
                <a:latin typeface="Arial" pitchFamily="34"/>
              </a:rPr>
              <a:t>Aucun élève ne peut invoquer une conviction religieuse ou politique pour contester à un enseignant le droit de traiter une question au programme.</a:t>
            </a:r>
            <a:r>
              <a:rPr lang="de-DE" sz="2000">
                <a:latin typeface="Arial" pitchFamily="34"/>
              </a:rPr>
              <a:t/>
            </a:r>
            <a:br>
              <a:rPr lang="de-DE" sz="2000">
                <a:latin typeface="Arial" pitchFamily="34"/>
              </a:rPr>
            </a:br>
            <a:r>
              <a:rPr lang="de-DE" sz="2000" b="1">
                <a:latin typeface="Arial" pitchFamily="34"/>
              </a:rPr>
              <a:t/>
            </a:r>
            <a:br>
              <a:rPr lang="de-DE" sz="2000" b="1">
                <a:latin typeface="Arial" pitchFamily="34"/>
              </a:rPr>
            </a:br>
            <a:r>
              <a:rPr lang="de-DE" sz="2000" b="1">
                <a:latin typeface="Arial" pitchFamily="34"/>
              </a:rPr>
              <a:t/>
            </a:r>
            <a:br>
              <a:rPr lang="de-DE" sz="2000" b="1">
                <a:latin typeface="Arial" pitchFamily="34"/>
              </a:rPr>
            </a:br>
            <a:endParaRPr lang="de-DE" sz="2000" b="1">
              <a:latin typeface="Arial" pitchFamily="34"/>
            </a:endParaRPr>
          </a:p>
        </p:txBody>
      </p:sp>
    </p:spTree>
    <p:extLst>
      <p:ext uri="{BB962C8B-B14F-4D97-AF65-F5344CB8AC3E}">
        <p14:creationId xmlns:p14="http://schemas.microsoft.com/office/powerpoint/2010/main" val="104428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902159"/>
            <a:ext cx="7772039" cy="753876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2200" b="1" dirty="0">
                <a:latin typeface="Arial" pitchFamily="34"/>
              </a:rPr>
              <a:t/>
            </a:r>
            <a:br>
              <a:rPr lang="de-DE" sz="2200" b="1" dirty="0">
                <a:latin typeface="Arial" pitchFamily="34"/>
              </a:rPr>
            </a:br>
            <a:r>
              <a:rPr lang="de-DE" sz="1800" b="1" dirty="0">
                <a:latin typeface="Arial" pitchFamily="34"/>
              </a:rPr>
              <a:t/>
            </a:r>
            <a:br>
              <a:rPr lang="de-DE" sz="1800" b="1" dirty="0">
                <a:latin typeface="Arial" pitchFamily="34"/>
              </a:rPr>
            </a:br>
            <a:r>
              <a:rPr lang="de-DE" sz="1800" b="1" dirty="0">
                <a:latin typeface="Arial" pitchFamily="34"/>
              </a:rPr>
              <a:t/>
            </a:r>
            <a:br>
              <a:rPr lang="de-DE" sz="1800" b="1" dirty="0">
                <a:latin typeface="Arial" pitchFamily="34"/>
              </a:rPr>
            </a:br>
            <a:r>
              <a:rPr lang="de-DE" sz="1800" b="1" dirty="0">
                <a:latin typeface="Arial" pitchFamily="34"/>
              </a:rPr>
              <a:t/>
            </a:r>
            <a:br>
              <a:rPr lang="de-DE" sz="1800" b="1" dirty="0">
                <a:latin typeface="Arial" pitchFamily="34"/>
              </a:rPr>
            </a:br>
            <a:r>
              <a:rPr lang="de-DE" sz="1800" b="1" dirty="0">
                <a:latin typeface="Arial" pitchFamily="34"/>
              </a:rPr>
              <a:t/>
            </a:r>
            <a:br>
              <a:rPr lang="de-DE" sz="1800" b="1" dirty="0">
                <a:latin typeface="Arial" pitchFamily="34"/>
              </a:rPr>
            </a:br>
            <a:r>
              <a:rPr lang="de-DE" sz="2200" b="1" dirty="0">
                <a:latin typeface="Arial" pitchFamily="34"/>
              </a:rPr>
              <a:t/>
            </a:r>
            <a:br>
              <a:rPr lang="de-DE" sz="2200" b="1" dirty="0">
                <a:latin typeface="Arial" pitchFamily="34"/>
              </a:rPr>
            </a:br>
            <a:r>
              <a:rPr lang="de-DE" sz="2200" b="1" dirty="0">
                <a:latin typeface="Arial" pitchFamily="34"/>
              </a:rPr>
              <a:t>… et la </a:t>
            </a:r>
            <a:r>
              <a:rPr lang="de-DE" sz="2200" b="1" dirty="0" err="1">
                <a:latin typeface="Arial" pitchFamily="34"/>
              </a:rPr>
              <a:t>réalité</a:t>
            </a:r>
            <a:r>
              <a:rPr lang="de-DE" sz="2200" b="1" dirty="0">
                <a:latin typeface="Arial" pitchFamily="34"/>
              </a:rPr>
              <a:t/>
            </a:r>
            <a:br>
              <a:rPr lang="de-DE" sz="2200" b="1" dirty="0">
                <a:latin typeface="Arial" pitchFamily="34"/>
              </a:rPr>
            </a:br>
            <a:r>
              <a:rPr lang="de-DE" sz="2200" b="1" dirty="0">
                <a:latin typeface="Arial" pitchFamily="34"/>
              </a:rPr>
              <a:t/>
            </a:r>
            <a:br>
              <a:rPr lang="de-DE" sz="2200" b="1" dirty="0">
                <a:latin typeface="Arial" pitchFamily="34"/>
              </a:rPr>
            </a:br>
            <a:r>
              <a:rPr lang="de-DE" sz="2200" b="1" dirty="0">
                <a:latin typeface="Arial" pitchFamily="34"/>
              </a:rPr>
              <a:t/>
            </a:r>
            <a:br>
              <a:rPr lang="de-DE" sz="2200" b="1" dirty="0">
                <a:latin typeface="Arial" pitchFamily="34"/>
              </a:rPr>
            </a:br>
            <a:r>
              <a:rPr lang="de-DE" sz="2200" b="1" dirty="0">
                <a:latin typeface="Arial" pitchFamily="34"/>
              </a:rPr>
              <a:t/>
            </a:r>
            <a:br>
              <a:rPr lang="de-DE" sz="2200" b="1" dirty="0">
                <a:latin typeface="Arial" pitchFamily="34"/>
              </a:rPr>
            </a:br>
            <a:r>
              <a:rPr lang="de-DE" sz="2200" b="1" dirty="0">
                <a:latin typeface="Arial" pitchFamily="34"/>
              </a:rPr>
              <a:t>L</a:t>
            </a:r>
            <a:r>
              <a:rPr lang="de-DE" sz="2000" b="1" dirty="0">
                <a:latin typeface="Arial" pitchFamily="34"/>
              </a:rPr>
              <a:t>es </a:t>
            </a:r>
            <a:r>
              <a:rPr lang="de-DE" sz="2000" b="1" dirty="0" err="1">
                <a:latin typeface="Arial" pitchFamily="34"/>
              </a:rPr>
              <a:t>disciplines</a:t>
            </a:r>
            <a:r>
              <a:rPr lang="de-DE" sz="2000" b="1" dirty="0">
                <a:latin typeface="Arial" pitchFamily="34"/>
              </a:rPr>
              <a:t> </a:t>
            </a:r>
            <a:r>
              <a:rPr lang="de-DE" sz="2000" b="1" dirty="0" err="1">
                <a:latin typeface="Arial" pitchFamily="34"/>
              </a:rPr>
              <a:t>qui</a:t>
            </a:r>
            <a:r>
              <a:rPr lang="de-DE" sz="2000" b="1" dirty="0">
                <a:latin typeface="Arial" pitchFamily="34"/>
              </a:rPr>
              <a:t> </a:t>
            </a:r>
            <a:r>
              <a:rPr lang="de-DE" sz="2000" b="1" dirty="0" err="1">
                <a:latin typeface="Arial" pitchFamily="34"/>
              </a:rPr>
              <a:t>font</a:t>
            </a:r>
            <a:r>
              <a:rPr lang="de-DE" sz="2000" b="1" dirty="0">
                <a:latin typeface="Arial" pitchFamily="34"/>
              </a:rPr>
              <a:t> </a:t>
            </a:r>
            <a:r>
              <a:rPr lang="de-DE" sz="2000" b="1" dirty="0" err="1">
                <a:latin typeface="Arial" pitchFamily="34"/>
              </a:rPr>
              <a:t>problème</a:t>
            </a:r>
            <a:r>
              <a:rPr lang="de-DE" sz="2000" b="1" dirty="0">
                <a:latin typeface="Arial" pitchFamily="34"/>
              </a:rPr>
              <a:t>:</a:t>
            </a:r>
            <a:br>
              <a:rPr lang="de-DE" sz="2000" b="1" dirty="0">
                <a:latin typeface="Arial" pitchFamily="34"/>
              </a:rPr>
            </a:br>
            <a:r>
              <a:rPr lang="de-DE" sz="2000" b="1" dirty="0">
                <a:latin typeface="Arial" pitchFamily="34"/>
              </a:rPr>
              <a:t/>
            </a:r>
            <a:br>
              <a:rPr lang="de-DE" sz="2000" b="1" dirty="0">
                <a:latin typeface="Arial" pitchFamily="34"/>
              </a:rPr>
            </a:br>
            <a:r>
              <a:rPr lang="de-DE" sz="2000" b="1" dirty="0">
                <a:latin typeface="Arial" pitchFamily="34"/>
                <a:cs typeface="Arial" pitchFamily="34"/>
              </a:rPr>
              <a:t>■ </a:t>
            </a:r>
            <a:r>
              <a:rPr lang="de-DE" sz="2000" dirty="0">
                <a:latin typeface="Arial" pitchFamily="34"/>
                <a:cs typeface="Arial" pitchFamily="34"/>
              </a:rPr>
              <a:t>les </a:t>
            </a:r>
            <a:r>
              <a:rPr lang="de-DE" sz="2000" dirty="0" err="1">
                <a:latin typeface="Arial" pitchFamily="34"/>
                <a:cs typeface="Arial" pitchFamily="34"/>
              </a:rPr>
              <a:t>sciences</a:t>
            </a:r>
            <a:r>
              <a:rPr lang="de-DE" sz="2000" dirty="0">
                <a:latin typeface="Arial" pitchFamily="34"/>
                <a:cs typeface="Arial" pitchFamily="34"/>
              </a:rPr>
              <a:t> de la </a:t>
            </a:r>
            <a:r>
              <a:rPr lang="de-DE" sz="2000" dirty="0" err="1">
                <a:latin typeface="Arial" pitchFamily="34"/>
                <a:cs typeface="Arial" pitchFamily="34"/>
              </a:rPr>
              <a:t>vie</a:t>
            </a:r>
            <a:r>
              <a:rPr lang="de-DE" sz="2000" dirty="0">
                <a:latin typeface="Arial" pitchFamily="34"/>
                <a:cs typeface="Arial" pitchFamily="34"/>
              </a:rPr>
              <a:t> et de la </a:t>
            </a:r>
            <a:r>
              <a:rPr lang="de-DE" sz="2000" dirty="0" err="1">
                <a:latin typeface="Arial" pitchFamily="34"/>
                <a:cs typeface="Arial" pitchFamily="34"/>
              </a:rPr>
              <a:t>terre</a:t>
            </a:r>
            <a:r>
              <a:rPr lang="de-DE" sz="2000" dirty="0">
                <a:latin typeface="Arial" pitchFamily="34"/>
                <a:cs typeface="Arial" pitchFamily="34"/>
              </a:rPr>
              <a:t> (</a:t>
            </a:r>
            <a:r>
              <a:rPr lang="de-DE" sz="2000" dirty="0" err="1">
                <a:latin typeface="Arial" pitchFamily="34"/>
                <a:cs typeface="Arial" pitchFamily="34"/>
              </a:rPr>
              <a:t>théorie</a:t>
            </a:r>
            <a:r>
              <a:rPr lang="de-DE" sz="2000" dirty="0">
                <a:latin typeface="Arial" pitchFamily="34"/>
                <a:cs typeface="Arial" pitchFamily="34"/>
              </a:rPr>
              <a:t> de </a:t>
            </a:r>
            <a:r>
              <a:rPr lang="de-DE" sz="2000" dirty="0" err="1">
                <a:latin typeface="Arial" pitchFamily="34"/>
                <a:cs typeface="Arial" pitchFamily="34"/>
              </a:rPr>
              <a:t>l'évolution</a:t>
            </a:r>
            <a:r>
              <a:rPr lang="de-DE" sz="2000" dirty="0">
                <a:latin typeface="Arial" pitchFamily="34"/>
                <a:cs typeface="Arial" pitchFamily="34"/>
              </a:rPr>
              <a:t> – </a:t>
            </a:r>
            <a:r>
              <a:rPr lang="de-DE" sz="2000" dirty="0" err="1">
                <a:latin typeface="Arial" pitchFamily="34"/>
                <a:cs typeface="Arial" pitchFamily="34"/>
              </a:rPr>
              <a:t>question</a:t>
            </a:r>
            <a:r>
              <a:rPr lang="de-DE" sz="2000" dirty="0">
                <a:latin typeface="Arial" pitchFamily="34"/>
                <a:cs typeface="Arial" pitchFamily="34"/>
              </a:rPr>
              <a:t> du </a:t>
            </a:r>
            <a:r>
              <a:rPr lang="de-DE" sz="2000" dirty="0" err="1">
                <a:latin typeface="Arial" pitchFamily="34"/>
                <a:cs typeface="Arial" pitchFamily="34"/>
              </a:rPr>
              <a:t>genre</a:t>
            </a:r>
            <a:r>
              <a:rPr lang="de-DE" sz="2000" dirty="0">
                <a:latin typeface="Arial" pitchFamily="34"/>
                <a:cs typeface="Arial" pitchFamily="34"/>
              </a:rPr>
              <a:t> – </a:t>
            </a:r>
            <a:r>
              <a:rPr lang="de-DE" sz="2000" dirty="0" err="1">
                <a:latin typeface="Arial" pitchFamily="34"/>
                <a:cs typeface="Arial" pitchFamily="34"/>
              </a:rPr>
              <a:t>étude</a:t>
            </a:r>
            <a:r>
              <a:rPr lang="de-DE" sz="2000" dirty="0">
                <a:latin typeface="Arial" pitchFamily="34"/>
                <a:cs typeface="Arial" pitchFamily="34"/>
              </a:rPr>
              <a:t> de la </a:t>
            </a:r>
            <a:r>
              <a:rPr lang="de-DE" sz="2000" dirty="0" err="1">
                <a:latin typeface="Arial" pitchFamily="34"/>
                <a:cs typeface="Arial" pitchFamily="34"/>
              </a:rPr>
              <a:t>sexualité</a:t>
            </a:r>
            <a:r>
              <a:rPr lang="de-DE" sz="2000" dirty="0">
                <a:latin typeface="Arial" pitchFamily="34"/>
                <a:cs typeface="Arial" pitchFamily="34"/>
              </a:rPr>
              <a:t>...)</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b="1" dirty="0">
                <a:latin typeface="Arial" pitchFamily="34"/>
                <a:cs typeface="Arial" pitchFamily="34"/>
              </a:rPr>
              <a:t>■ l</a:t>
            </a:r>
            <a:r>
              <a:rPr lang="de-DE" sz="2000" dirty="0">
                <a:latin typeface="Arial" pitchFamily="34"/>
                <a:cs typeface="Arial" pitchFamily="34"/>
              </a:rPr>
              <a:t>es </a:t>
            </a:r>
            <a:r>
              <a:rPr lang="de-DE" sz="2000" dirty="0" err="1">
                <a:latin typeface="Arial" pitchFamily="34"/>
                <a:cs typeface="Arial" pitchFamily="34"/>
              </a:rPr>
              <a:t>arts</a:t>
            </a:r>
            <a:r>
              <a:rPr lang="de-DE" sz="2000" dirty="0">
                <a:latin typeface="Arial" pitchFamily="34"/>
                <a:cs typeface="Arial" pitchFamily="34"/>
              </a:rPr>
              <a:t> </a:t>
            </a:r>
            <a:r>
              <a:rPr lang="de-DE" sz="2000" dirty="0" err="1">
                <a:latin typeface="Arial" pitchFamily="34"/>
                <a:cs typeface="Arial" pitchFamily="34"/>
              </a:rPr>
              <a:t>plastiques</a:t>
            </a:r>
            <a:r>
              <a:rPr lang="de-DE" sz="2000" dirty="0">
                <a:latin typeface="Arial" pitchFamily="34"/>
                <a:cs typeface="Arial" pitchFamily="34"/>
              </a:rPr>
              <a:t> et </a:t>
            </a:r>
            <a:r>
              <a:rPr lang="de-DE" sz="2000" dirty="0" err="1">
                <a:latin typeface="Arial" pitchFamily="34"/>
                <a:cs typeface="Arial" pitchFamily="34"/>
              </a:rPr>
              <a:t>l'histoire</a:t>
            </a:r>
            <a:r>
              <a:rPr lang="de-DE" sz="2000" dirty="0">
                <a:latin typeface="Arial" pitchFamily="34"/>
                <a:cs typeface="Arial" pitchFamily="34"/>
              </a:rPr>
              <a:t> de </a:t>
            </a:r>
            <a:r>
              <a:rPr lang="de-DE" sz="2000" dirty="0" err="1">
                <a:latin typeface="Arial" pitchFamily="34"/>
                <a:cs typeface="Arial" pitchFamily="34"/>
              </a:rPr>
              <a:t>l'art</a:t>
            </a:r>
            <a:r>
              <a:rPr lang="de-DE" sz="2000" dirty="0">
                <a:latin typeface="Arial" pitchFamily="34"/>
                <a:cs typeface="Arial" pitchFamily="34"/>
              </a:rPr>
              <a:t> (</a:t>
            </a:r>
            <a:r>
              <a:rPr lang="de-DE" sz="2000" dirty="0" err="1">
                <a:latin typeface="Arial" pitchFamily="34"/>
                <a:cs typeface="Arial" pitchFamily="34"/>
              </a:rPr>
              <a:t>représentation</a:t>
            </a:r>
            <a:r>
              <a:rPr lang="de-DE" sz="2000" dirty="0">
                <a:latin typeface="Arial" pitchFamily="34"/>
                <a:cs typeface="Arial" pitchFamily="34"/>
              </a:rPr>
              <a:t> de la </a:t>
            </a:r>
            <a:r>
              <a:rPr lang="de-DE" sz="2000" dirty="0" err="1">
                <a:latin typeface="Arial" pitchFamily="34"/>
                <a:cs typeface="Arial" pitchFamily="34"/>
              </a:rPr>
              <a:t>nudité</a:t>
            </a:r>
            <a:r>
              <a:rPr lang="de-DE" sz="2000" dirty="0">
                <a:latin typeface="Arial" pitchFamily="34"/>
                <a:cs typeface="Arial" pitchFamily="34"/>
              </a:rPr>
              <a:t>)</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b="1" dirty="0">
                <a:latin typeface="Arial" pitchFamily="34"/>
                <a:cs typeface="Arial" pitchFamily="34"/>
              </a:rPr>
              <a:t>■</a:t>
            </a:r>
            <a:r>
              <a:rPr lang="de-DE" sz="2000" dirty="0">
                <a:latin typeface="Arial" pitchFamily="34"/>
                <a:cs typeface="Arial" pitchFamily="34"/>
              </a:rPr>
              <a:t> </a:t>
            </a:r>
            <a:r>
              <a:rPr lang="de-DE" sz="2000" dirty="0" err="1">
                <a:latin typeface="Arial" pitchFamily="34"/>
                <a:cs typeface="Arial" pitchFamily="34"/>
              </a:rPr>
              <a:t>l'éducation</a:t>
            </a:r>
            <a:r>
              <a:rPr lang="de-DE" sz="2000" dirty="0">
                <a:latin typeface="Arial" pitchFamily="34"/>
                <a:cs typeface="Arial" pitchFamily="34"/>
              </a:rPr>
              <a:t> </a:t>
            </a:r>
            <a:r>
              <a:rPr lang="de-DE" sz="2000" dirty="0" err="1">
                <a:latin typeface="Arial" pitchFamily="34"/>
                <a:cs typeface="Arial" pitchFamily="34"/>
              </a:rPr>
              <a:t>musicale</a:t>
            </a:r>
            <a:r>
              <a:rPr lang="de-DE" sz="2000" dirty="0">
                <a:latin typeface="Arial" pitchFamily="34"/>
                <a:cs typeface="Arial" pitchFamily="34"/>
              </a:rPr>
              <a:t> (</a:t>
            </a:r>
            <a:r>
              <a:rPr lang="de-DE" sz="2000" dirty="0" err="1">
                <a:latin typeface="Arial" pitchFamily="34"/>
                <a:cs typeface="Arial" pitchFamily="34"/>
              </a:rPr>
              <a:t>jusqu'au</a:t>
            </a:r>
            <a:r>
              <a:rPr lang="de-DE" sz="2000" dirty="0">
                <a:latin typeface="Arial" pitchFamily="34"/>
                <a:cs typeface="Arial" pitchFamily="34"/>
              </a:rPr>
              <a:t> </a:t>
            </a:r>
            <a:r>
              <a:rPr lang="de-DE" sz="2000" dirty="0" err="1">
                <a:latin typeface="Arial" pitchFamily="34"/>
                <a:cs typeface="Arial" pitchFamily="34"/>
              </a:rPr>
              <a:t>XVIIIème</a:t>
            </a:r>
            <a:r>
              <a:rPr lang="de-DE" sz="2000" dirty="0">
                <a:latin typeface="Arial" pitchFamily="34"/>
                <a:cs typeface="Arial" pitchFamily="34"/>
              </a:rPr>
              <a:t> </a:t>
            </a:r>
            <a:r>
              <a:rPr lang="de-DE" sz="2000" dirty="0" err="1">
                <a:latin typeface="Arial" pitchFamily="34"/>
                <a:cs typeface="Arial" pitchFamily="34"/>
              </a:rPr>
              <a:t>siècle</a:t>
            </a:r>
            <a:r>
              <a:rPr lang="de-DE" sz="2000" dirty="0">
                <a:latin typeface="Arial" pitchFamily="34"/>
                <a:cs typeface="Arial" pitchFamily="34"/>
              </a:rPr>
              <a:t>, les </a:t>
            </a:r>
            <a:r>
              <a:rPr lang="de-DE" sz="2000" dirty="0" err="1">
                <a:latin typeface="Arial" pitchFamily="34"/>
                <a:cs typeface="Arial" pitchFamily="34"/>
              </a:rPr>
              <a:t>œuvres</a:t>
            </a:r>
            <a:r>
              <a:rPr lang="de-DE" sz="2000" dirty="0">
                <a:latin typeface="Arial" pitchFamily="34"/>
                <a:cs typeface="Arial" pitchFamily="34"/>
              </a:rPr>
              <a:t> </a:t>
            </a:r>
            <a:r>
              <a:rPr lang="de-DE" sz="2000" dirty="0" err="1">
                <a:latin typeface="Arial" pitchFamily="34"/>
                <a:cs typeface="Arial" pitchFamily="34"/>
              </a:rPr>
              <a:t>musicales</a:t>
            </a:r>
            <a:r>
              <a:rPr lang="de-DE" sz="2000" dirty="0">
                <a:latin typeface="Arial" pitchFamily="34"/>
                <a:cs typeface="Arial" pitchFamily="34"/>
              </a:rPr>
              <a:t>, </a:t>
            </a:r>
            <a:r>
              <a:rPr lang="de-DE" sz="2000" dirty="0" err="1">
                <a:latin typeface="Arial" pitchFamily="34"/>
                <a:cs typeface="Arial" pitchFamily="34"/>
              </a:rPr>
              <a:t>surtout</a:t>
            </a:r>
            <a:r>
              <a:rPr lang="de-DE" sz="2000" dirty="0">
                <a:latin typeface="Arial" pitchFamily="34"/>
                <a:cs typeface="Arial" pitchFamily="34"/>
              </a:rPr>
              <a:t> des </a:t>
            </a:r>
            <a:r>
              <a:rPr lang="de-DE" sz="2000" dirty="0" err="1">
                <a:latin typeface="Arial" pitchFamily="34"/>
                <a:cs typeface="Arial" pitchFamily="34"/>
              </a:rPr>
              <a:t>messes</a:t>
            </a:r>
            <a:r>
              <a:rPr lang="de-DE" sz="2000" dirty="0">
                <a:latin typeface="Arial" pitchFamily="34"/>
                <a:cs typeface="Arial" pitchFamily="34"/>
              </a:rPr>
              <a:t>)</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b="1" dirty="0">
                <a:latin typeface="Arial" pitchFamily="34"/>
                <a:cs typeface="Arial" pitchFamily="34"/>
              </a:rPr>
              <a:t>■</a:t>
            </a:r>
            <a:r>
              <a:rPr lang="de-DE" sz="2000" dirty="0">
                <a:latin typeface="Arial" pitchFamily="34"/>
                <a:cs typeface="Arial" pitchFamily="34"/>
              </a:rPr>
              <a:t> </a:t>
            </a:r>
            <a:r>
              <a:rPr lang="de-DE" sz="2000" dirty="0" err="1">
                <a:latin typeface="Arial" pitchFamily="34"/>
                <a:cs typeface="Arial" pitchFamily="34"/>
              </a:rPr>
              <a:t>l'histoire</a:t>
            </a:r>
            <a:r>
              <a:rPr lang="de-DE" sz="2000" dirty="0">
                <a:latin typeface="Arial" pitchFamily="34"/>
                <a:cs typeface="Arial" pitchFamily="34"/>
              </a:rPr>
              <a:t> (l' </a:t>
            </a:r>
            <a:r>
              <a:rPr lang="de-DE" sz="2000" dirty="0" err="1">
                <a:latin typeface="Arial" pitchFamily="34"/>
                <a:cs typeface="Arial" pitchFamily="34"/>
              </a:rPr>
              <a:t>histoire</a:t>
            </a:r>
            <a:r>
              <a:rPr lang="de-DE" sz="2000" dirty="0">
                <a:latin typeface="Arial" pitchFamily="34"/>
                <a:cs typeface="Arial" pitchFamily="34"/>
              </a:rPr>
              <a:t> des Etats-Unis, le </a:t>
            </a:r>
            <a:r>
              <a:rPr lang="de-DE" sz="2000" dirty="0" err="1">
                <a:latin typeface="Arial" pitchFamily="34"/>
                <a:cs typeface="Arial" pitchFamily="34"/>
              </a:rPr>
              <a:t>colonialisme</a:t>
            </a:r>
            <a:r>
              <a:rPr lang="de-DE" sz="2000" dirty="0">
                <a:latin typeface="Arial" pitchFamily="34"/>
                <a:cs typeface="Arial" pitchFamily="34"/>
              </a:rPr>
              <a:t>, la </a:t>
            </a:r>
            <a:r>
              <a:rPr lang="de-DE" sz="2000" dirty="0" err="1">
                <a:latin typeface="Arial" pitchFamily="34"/>
                <a:cs typeface="Arial" pitchFamily="34"/>
              </a:rPr>
              <a:t>Shoah</a:t>
            </a:r>
            <a:r>
              <a:rPr lang="de-DE" sz="2000" dirty="0">
                <a:latin typeface="Arial" pitchFamily="34"/>
                <a:cs typeface="Arial" pitchFamily="34"/>
              </a:rPr>
              <a:t>, le </a:t>
            </a:r>
            <a:r>
              <a:rPr lang="de-DE" sz="2000" dirty="0" err="1">
                <a:latin typeface="Arial" pitchFamily="34"/>
                <a:cs typeface="Arial" pitchFamily="34"/>
              </a:rPr>
              <a:t>Moyen</a:t>
            </a:r>
            <a:r>
              <a:rPr lang="de-DE" sz="2000" dirty="0">
                <a:latin typeface="Arial" pitchFamily="34"/>
                <a:cs typeface="Arial" pitchFamily="34"/>
              </a:rPr>
              <a:t>-Orient, le </a:t>
            </a:r>
            <a:r>
              <a:rPr lang="de-DE" sz="2000" dirty="0" err="1">
                <a:latin typeface="Arial" pitchFamily="34"/>
                <a:cs typeface="Arial" pitchFamily="34"/>
              </a:rPr>
              <a:t>fait</a:t>
            </a:r>
            <a:r>
              <a:rPr lang="de-DE" sz="2000" dirty="0">
                <a:latin typeface="Arial" pitchFamily="34"/>
                <a:cs typeface="Arial" pitchFamily="34"/>
              </a:rPr>
              <a:t> </a:t>
            </a:r>
            <a:r>
              <a:rPr lang="de-DE" sz="2000" dirty="0" err="1">
                <a:latin typeface="Arial" pitchFamily="34"/>
                <a:cs typeface="Arial" pitchFamily="34"/>
              </a:rPr>
              <a:t>religieux</a:t>
            </a:r>
            <a:r>
              <a:rPr lang="de-DE" sz="2000" dirty="0">
                <a:latin typeface="Arial" pitchFamily="34"/>
                <a:cs typeface="Arial" pitchFamily="34"/>
              </a:rPr>
              <a:t>...)</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b="1" dirty="0">
                <a:latin typeface="Arial" pitchFamily="34"/>
                <a:cs typeface="Arial" pitchFamily="34"/>
              </a:rPr>
              <a:t>■ </a:t>
            </a:r>
            <a:r>
              <a:rPr lang="de-DE" sz="2000" dirty="0" err="1">
                <a:latin typeface="Arial" pitchFamily="34"/>
                <a:cs typeface="Arial" pitchFamily="34"/>
              </a:rPr>
              <a:t>l'EPS</a:t>
            </a:r>
            <a:r>
              <a:rPr lang="de-DE" sz="2000" dirty="0">
                <a:latin typeface="Arial" pitchFamily="34"/>
                <a:cs typeface="Arial" pitchFamily="34"/>
              </a:rPr>
              <a:t> </a:t>
            </a:r>
            <a:r>
              <a:rPr lang="de-DE" sz="2000" b="1" dirty="0">
                <a:latin typeface="Arial" pitchFamily="34"/>
              </a:rPr>
              <a:t/>
            </a:r>
            <a:br>
              <a:rPr lang="de-DE" sz="2000" b="1" dirty="0">
                <a:latin typeface="Arial" pitchFamily="34"/>
              </a:rPr>
            </a:br>
            <a:endParaRPr lang="de-DE" sz="2000" b="1" dirty="0">
              <a:latin typeface="Arial" pitchFamily="34"/>
            </a:endParaRPr>
          </a:p>
        </p:txBody>
      </p:sp>
      <p:pic>
        <p:nvPicPr>
          <p:cNvPr id="4" name="Picture 2">
            <a:hlinkClick r:id="rId3"/>
          </p:cNvPr>
          <p:cNvPicPr>
            <a:picLocks noChangeAspect="1"/>
          </p:cNvPicPr>
          <p:nvPr/>
        </p:nvPicPr>
        <p:blipFill>
          <a:blip r:embed="rId4">
            <a:lum/>
            <a:alphaModFix/>
          </a:blip>
          <a:srcRect/>
          <a:stretch>
            <a:fillRect/>
          </a:stretch>
        </p:blipFill>
        <p:spPr>
          <a:xfrm>
            <a:off x="864000" y="1440099"/>
            <a:ext cx="869399" cy="539640"/>
          </a:xfrm>
          <a:prstGeom prst="rect">
            <a:avLst/>
          </a:prstGeom>
          <a:noFill/>
          <a:ln>
            <a:noFill/>
          </a:ln>
        </p:spPr>
      </p:pic>
    </p:spTree>
    <p:extLst>
      <p:ext uri="{BB962C8B-B14F-4D97-AF65-F5344CB8AC3E}">
        <p14:creationId xmlns:p14="http://schemas.microsoft.com/office/powerpoint/2010/main" val="77206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67800" y="-207000"/>
            <a:ext cx="7772039" cy="614556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2200" b="1" dirty="0">
                <a:latin typeface="Arial" pitchFamily="34"/>
              </a:rPr>
              <a:t/>
            </a:r>
            <a:br>
              <a:rPr lang="de-DE" sz="2200" b="1" dirty="0">
                <a:latin typeface="Arial" pitchFamily="34"/>
              </a:rPr>
            </a:br>
            <a:r>
              <a:rPr lang="de-DE" sz="2200" b="1" dirty="0" err="1">
                <a:latin typeface="Arial" pitchFamily="34"/>
              </a:rPr>
              <a:t>Deux</a:t>
            </a:r>
            <a:r>
              <a:rPr lang="de-DE" sz="2200" b="1" dirty="0">
                <a:latin typeface="Arial" pitchFamily="34"/>
              </a:rPr>
              <a:t> </a:t>
            </a:r>
            <a:r>
              <a:rPr lang="de-DE" sz="2200" b="1" dirty="0" err="1">
                <a:latin typeface="Arial" pitchFamily="34"/>
              </a:rPr>
              <a:t>exemples</a:t>
            </a:r>
            <a:r>
              <a:rPr lang="de-DE" sz="2200" b="1" dirty="0">
                <a:latin typeface="Arial" pitchFamily="34"/>
              </a:rPr>
              <a:t>:</a:t>
            </a:r>
            <a:br>
              <a:rPr lang="de-DE" sz="2200" b="1" dirty="0">
                <a:latin typeface="Arial" pitchFamily="34"/>
              </a:rPr>
            </a:br>
            <a:r>
              <a:rPr lang="de-DE" sz="2200" b="1" dirty="0">
                <a:latin typeface="Arial" pitchFamily="34"/>
              </a:rPr>
              <a:t/>
            </a:r>
            <a:br>
              <a:rPr lang="de-DE" sz="2200" b="1" dirty="0">
                <a:latin typeface="Arial" pitchFamily="34"/>
              </a:rPr>
            </a:br>
            <a:r>
              <a:rPr lang="de-DE" sz="2000" b="1" dirty="0">
                <a:latin typeface="Arial" pitchFamily="34"/>
                <a:cs typeface="Arial" pitchFamily="34"/>
              </a:rPr>
              <a:t>■ Ausschwitz, </a:t>
            </a:r>
            <a:r>
              <a:rPr lang="de-DE" sz="2000" b="1" dirty="0" err="1">
                <a:latin typeface="Arial" pitchFamily="34"/>
                <a:cs typeface="Arial" pitchFamily="34"/>
              </a:rPr>
              <a:t>un</a:t>
            </a:r>
            <a:r>
              <a:rPr lang="de-DE" sz="2000" b="1" dirty="0">
                <a:latin typeface="Arial" pitchFamily="34"/>
                <a:cs typeface="Arial" pitchFamily="34"/>
              </a:rPr>
              <a:t> </a:t>
            </a:r>
            <a:r>
              <a:rPr lang="de-DE" sz="2000" b="1" dirty="0" err="1">
                <a:latin typeface="Arial" pitchFamily="34"/>
                <a:cs typeface="Arial" pitchFamily="34"/>
              </a:rPr>
              <a:t>cours</a:t>
            </a:r>
            <a:r>
              <a:rPr lang="de-DE" sz="2000" b="1" dirty="0">
                <a:latin typeface="Arial" pitchFamily="34"/>
                <a:cs typeface="Arial" pitchFamily="34"/>
              </a:rPr>
              <a:t> </a:t>
            </a:r>
            <a:r>
              <a:rPr lang="de-DE" sz="2000" b="1" dirty="0" err="1">
                <a:latin typeface="Arial" pitchFamily="34"/>
                <a:cs typeface="Arial" pitchFamily="34"/>
              </a:rPr>
              <a:t>d'histoire</a:t>
            </a:r>
            <a:r>
              <a:rPr lang="de-DE" sz="2200" b="1" dirty="0">
                <a:latin typeface="Arial" pitchFamily="34"/>
                <a:cs typeface="Arial" pitchFamily="34"/>
              </a:rPr>
              <a:t/>
            </a:r>
            <a:br>
              <a:rPr lang="de-DE" sz="2200" b="1" dirty="0">
                <a:latin typeface="Arial" pitchFamily="34"/>
                <a:cs typeface="Arial" pitchFamily="34"/>
              </a:rPr>
            </a:br>
            <a:r>
              <a:rPr lang="de-DE" sz="2200" b="1" dirty="0">
                <a:latin typeface="Arial" pitchFamily="34"/>
                <a:cs typeface="Arial" pitchFamily="34"/>
              </a:rPr>
              <a:t/>
            </a:r>
            <a:br>
              <a:rPr lang="de-DE" sz="2200" b="1" dirty="0">
                <a:latin typeface="Arial" pitchFamily="34"/>
                <a:cs typeface="Arial" pitchFamily="34"/>
              </a:rPr>
            </a:br>
            <a:r>
              <a:rPr lang="de-DE" sz="2200" b="1" dirty="0">
                <a:latin typeface="Arial" pitchFamily="34"/>
              </a:rPr>
              <a:t/>
            </a:r>
            <a:br>
              <a:rPr lang="de-DE" sz="2200" b="1" dirty="0">
                <a:latin typeface="Arial" pitchFamily="34"/>
              </a:rPr>
            </a:br>
            <a:r>
              <a:rPr lang="de-DE" sz="2200" b="1" dirty="0">
                <a:latin typeface="Arial" pitchFamily="34"/>
              </a:rPr>
              <a:t/>
            </a:r>
            <a:br>
              <a:rPr lang="de-DE" sz="2200" b="1" dirty="0">
                <a:latin typeface="Arial" pitchFamily="34"/>
              </a:rPr>
            </a:br>
            <a:r>
              <a:rPr lang="de-DE" sz="1800" dirty="0">
                <a:latin typeface="Arial" pitchFamily="34"/>
              </a:rPr>
              <a:t/>
            </a:r>
            <a:br>
              <a:rPr lang="de-DE" sz="1800" dirty="0">
                <a:latin typeface="Arial" pitchFamily="34"/>
              </a:rPr>
            </a:br>
            <a:r>
              <a:rPr lang="de-DE" sz="2000" dirty="0">
                <a:latin typeface="Arial" pitchFamily="34"/>
                <a:cs typeface="Arial" pitchFamily="34"/>
              </a:rPr>
              <a:t>■ </a:t>
            </a:r>
            <a:r>
              <a:rPr lang="de-DE" sz="2000" b="1" dirty="0">
                <a:latin typeface="Arial" pitchFamily="34"/>
                <a:cs typeface="Arial" pitchFamily="34"/>
              </a:rPr>
              <a:t>SVT </a:t>
            </a:r>
            <a:r>
              <a:rPr lang="de-DE" sz="2000" b="1" dirty="0" err="1">
                <a:latin typeface="Arial" pitchFamily="34"/>
                <a:cs typeface="Arial" pitchFamily="34"/>
              </a:rPr>
              <a:t>Paroles</a:t>
            </a:r>
            <a:r>
              <a:rPr lang="de-DE" sz="2000" b="1" dirty="0">
                <a:latin typeface="Arial" pitchFamily="34"/>
                <a:cs typeface="Arial" pitchFamily="34"/>
              </a:rPr>
              <a:t> </a:t>
            </a:r>
            <a:r>
              <a:rPr lang="de-DE" sz="2000" b="1" dirty="0" err="1">
                <a:latin typeface="Arial" pitchFamily="34"/>
                <a:cs typeface="Arial" pitchFamily="34"/>
              </a:rPr>
              <a:t>d'élèves</a:t>
            </a:r>
            <a:r>
              <a:rPr lang="de-DE" sz="2000" b="1" dirty="0">
                <a:latin typeface="Arial" pitchFamily="34"/>
                <a:cs typeface="Arial" pitchFamily="34"/>
              </a:rPr>
              <a:t> </a:t>
            </a:r>
            <a:r>
              <a:rPr lang="de-DE" sz="2000" b="1" dirty="0" err="1">
                <a:latin typeface="Arial" pitchFamily="34"/>
                <a:cs typeface="Arial" pitchFamily="34"/>
              </a:rPr>
              <a:t>sur</a:t>
            </a:r>
            <a:r>
              <a:rPr lang="de-DE" sz="2000" b="1" dirty="0">
                <a:latin typeface="Arial" pitchFamily="34"/>
                <a:cs typeface="Arial" pitchFamily="34"/>
              </a:rPr>
              <a:t> la </a:t>
            </a:r>
            <a:r>
              <a:rPr lang="de-DE" sz="2000" b="1" dirty="0" err="1">
                <a:latin typeface="Arial" pitchFamily="34"/>
                <a:cs typeface="Arial" pitchFamily="34"/>
              </a:rPr>
              <a:t>théorie</a:t>
            </a:r>
            <a:r>
              <a:rPr lang="de-DE" sz="2000" b="1" dirty="0">
                <a:latin typeface="Arial" pitchFamily="34"/>
                <a:cs typeface="Arial" pitchFamily="34"/>
              </a:rPr>
              <a:t> de </a:t>
            </a:r>
            <a:r>
              <a:rPr lang="de-DE" sz="2000" b="1" dirty="0" err="1">
                <a:latin typeface="Arial" pitchFamily="34"/>
                <a:cs typeface="Arial" pitchFamily="34"/>
              </a:rPr>
              <a:t>l'évolution</a:t>
            </a:r>
            <a:r>
              <a:rPr lang="de-DE" sz="2000" b="1" dirty="0">
                <a:latin typeface="Arial" pitchFamily="34"/>
                <a:cs typeface="Arial" pitchFamily="34"/>
              </a:rPr>
              <a:t/>
            </a:r>
            <a:br>
              <a:rPr lang="de-DE" sz="2000" b="1" dirty="0">
                <a:latin typeface="Arial" pitchFamily="34"/>
                <a:cs typeface="Arial" pitchFamily="34"/>
              </a:rPr>
            </a:br>
            <a:r>
              <a:rPr lang="de-DE" sz="2000" b="1" dirty="0">
                <a:latin typeface="Arial" pitchFamily="34"/>
                <a:cs typeface="Arial" pitchFamily="34"/>
              </a:rPr>
              <a:t/>
            </a:r>
            <a:br>
              <a:rPr lang="de-DE" sz="2000" b="1" dirty="0">
                <a:latin typeface="Arial" pitchFamily="34"/>
                <a:cs typeface="Arial" pitchFamily="34"/>
              </a:rPr>
            </a:br>
            <a:r>
              <a:rPr lang="de-DE" sz="2000" dirty="0">
                <a:latin typeface="Arial" pitchFamily="34"/>
                <a:cs typeface="Arial" pitchFamily="34"/>
              </a:rPr>
              <a:t>"Je ne </a:t>
            </a:r>
            <a:r>
              <a:rPr lang="de-DE" sz="2000" dirty="0" err="1">
                <a:latin typeface="Arial" pitchFamily="34"/>
                <a:cs typeface="Arial" pitchFamily="34"/>
              </a:rPr>
              <a:t>suis</a:t>
            </a:r>
            <a:r>
              <a:rPr lang="de-DE" sz="2000" dirty="0">
                <a:latin typeface="Arial" pitchFamily="34"/>
                <a:cs typeface="Arial" pitchFamily="34"/>
              </a:rPr>
              <a:t> </a:t>
            </a:r>
            <a:r>
              <a:rPr lang="de-DE" sz="2000" dirty="0" err="1">
                <a:latin typeface="Arial" pitchFamily="34"/>
                <a:cs typeface="Arial" pitchFamily="34"/>
              </a:rPr>
              <a:t>pas</a:t>
            </a:r>
            <a:r>
              <a:rPr lang="de-DE" sz="2000" dirty="0">
                <a:latin typeface="Arial" pitchFamily="34"/>
                <a:cs typeface="Arial" pitchFamily="34"/>
              </a:rPr>
              <a:t> </a:t>
            </a:r>
            <a:r>
              <a:rPr lang="de-DE" sz="2000" dirty="0" err="1">
                <a:latin typeface="Arial" pitchFamily="34"/>
                <a:cs typeface="Arial" pitchFamily="34"/>
              </a:rPr>
              <a:t>un</a:t>
            </a:r>
            <a:r>
              <a:rPr lang="de-DE" sz="2000" dirty="0">
                <a:latin typeface="Arial" pitchFamily="34"/>
                <a:cs typeface="Arial" pitchFamily="34"/>
              </a:rPr>
              <a:t> </a:t>
            </a:r>
            <a:r>
              <a:rPr lang="de-DE" sz="2000" dirty="0" err="1">
                <a:latin typeface="Arial" pitchFamily="34"/>
                <a:cs typeface="Arial" pitchFamily="34"/>
              </a:rPr>
              <a:t>animal</a:t>
            </a:r>
            <a:r>
              <a:rPr lang="de-DE" sz="2000" dirty="0">
                <a:latin typeface="Arial" pitchFamily="34"/>
                <a:cs typeface="Arial" pitchFamily="34"/>
              </a:rPr>
              <a:t>" (educ-revues.fr)</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dirty="0">
                <a:latin typeface="Arial" pitchFamily="34"/>
                <a:cs typeface="Arial" pitchFamily="34"/>
              </a:rPr>
              <a:t>"Mon </a:t>
            </a:r>
            <a:r>
              <a:rPr lang="de-DE" sz="2000" dirty="0" err="1">
                <a:latin typeface="Arial" pitchFamily="34"/>
                <a:cs typeface="Arial" pitchFamily="34"/>
              </a:rPr>
              <a:t>grand</a:t>
            </a:r>
            <a:r>
              <a:rPr lang="de-DE" sz="2000" dirty="0">
                <a:latin typeface="Arial" pitchFamily="34"/>
                <a:cs typeface="Arial" pitchFamily="34"/>
              </a:rPr>
              <a:t> </a:t>
            </a:r>
            <a:r>
              <a:rPr lang="de-DE" sz="2000" dirty="0" err="1">
                <a:latin typeface="Arial" pitchFamily="34"/>
                <a:cs typeface="Arial" pitchFamily="34"/>
              </a:rPr>
              <a:t>père</a:t>
            </a:r>
            <a:r>
              <a:rPr lang="de-DE" sz="2000" dirty="0">
                <a:latin typeface="Arial" pitchFamily="34"/>
                <a:cs typeface="Arial" pitchFamily="34"/>
              </a:rPr>
              <a:t> </a:t>
            </a:r>
            <a:r>
              <a:rPr lang="de-DE" sz="2000" dirty="0" err="1">
                <a:latin typeface="Arial" pitchFamily="34"/>
                <a:cs typeface="Arial" pitchFamily="34"/>
              </a:rPr>
              <a:t>n'est</a:t>
            </a:r>
            <a:r>
              <a:rPr lang="de-DE" sz="2000" dirty="0">
                <a:latin typeface="Arial" pitchFamily="34"/>
                <a:cs typeface="Arial" pitchFamily="34"/>
              </a:rPr>
              <a:t> </a:t>
            </a:r>
            <a:r>
              <a:rPr lang="de-DE" sz="2000" dirty="0" err="1">
                <a:latin typeface="Arial" pitchFamily="34"/>
                <a:cs typeface="Arial" pitchFamily="34"/>
              </a:rPr>
              <a:t>pas</a:t>
            </a:r>
            <a:r>
              <a:rPr lang="de-DE" sz="2000" dirty="0">
                <a:latin typeface="Arial" pitchFamily="34"/>
                <a:cs typeface="Arial" pitchFamily="34"/>
              </a:rPr>
              <a:t> </a:t>
            </a:r>
            <a:r>
              <a:rPr lang="de-DE" sz="2000" dirty="0" err="1">
                <a:latin typeface="Arial" pitchFamily="34"/>
                <a:cs typeface="Arial" pitchFamily="34"/>
              </a:rPr>
              <a:t>un</a:t>
            </a:r>
            <a:r>
              <a:rPr lang="de-DE" sz="2000" dirty="0">
                <a:latin typeface="Arial" pitchFamily="34"/>
                <a:cs typeface="Arial" pitchFamily="34"/>
              </a:rPr>
              <a:t> singe" (idem)</a:t>
            </a:r>
            <a:br>
              <a:rPr lang="de-DE" sz="2000" dirty="0">
                <a:latin typeface="Arial" pitchFamily="34"/>
                <a:cs typeface="Arial" pitchFamily="34"/>
              </a:rPr>
            </a:br>
            <a:r>
              <a:rPr lang="de-DE" sz="2000" dirty="0">
                <a:latin typeface="Arial" pitchFamily="34"/>
                <a:cs typeface="Arial" pitchFamily="34"/>
              </a:rPr>
              <a:t/>
            </a:r>
            <a:br>
              <a:rPr lang="de-DE" sz="2000" dirty="0">
                <a:latin typeface="Arial" pitchFamily="34"/>
                <a:cs typeface="Arial" pitchFamily="34"/>
              </a:rPr>
            </a:br>
            <a:r>
              <a:rPr lang="de-DE" sz="2000" dirty="0">
                <a:latin typeface="Arial" pitchFamily="34"/>
                <a:cs typeface="Arial" pitchFamily="34"/>
              </a:rPr>
              <a:t>"La </a:t>
            </a:r>
            <a:r>
              <a:rPr lang="de-DE" sz="2000" dirty="0" err="1">
                <a:latin typeface="Arial" pitchFamily="34"/>
                <a:cs typeface="Arial" pitchFamily="34"/>
              </a:rPr>
              <a:t>théorie</a:t>
            </a:r>
            <a:r>
              <a:rPr lang="de-DE" sz="2000" dirty="0">
                <a:latin typeface="Arial" pitchFamily="34"/>
                <a:cs typeface="Arial" pitchFamily="34"/>
              </a:rPr>
              <a:t> de </a:t>
            </a:r>
            <a:r>
              <a:rPr lang="de-DE" sz="2000" dirty="0" err="1">
                <a:latin typeface="Arial" pitchFamily="34"/>
                <a:cs typeface="Arial" pitchFamily="34"/>
              </a:rPr>
              <a:t>l'évolution</a:t>
            </a:r>
            <a:r>
              <a:rPr lang="de-DE" sz="2000" dirty="0">
                <a:latin typeface="Arial" pitchFamily="34"/>
                <a:cs typeface="Arial" pitchFamily="34"/>
              </a:rPr>
              <a:t>, je </a:t>
            </a:r>
            <a:r>
              <a:rPr lang="de-DE" sz="2000" dirty="0" err="1">
                <a:latin typeface="Arial" pitchFamily="34"/>
                <a:cs typeface="Arial" pitchFamily="34"/>
              </a:rPr>
              <a:t>n'y</a:t>
            </a:r>
            <a:r>
              <a:rPr lang="de-DE" sz="2000" dirty="0">
                <a:latin typeface="Arial" pitchFamily="34"/>
                <a:cs typeface="Arial" pitchFamily="34"/>
              </a:rPr>
              <a:t> </a:t>
            </a:r>
            <a:r>
              <a:rPr lang="de-DE" sz="2000" dirty="0" err="1">
                <a:latin typeface="Arial" pitchFamily="34"/>
                <a:cs typeface="Arial" pitchFamily="34"/>
              </a:rPr>
              <a:t>crois</a:t>
            </a:r>
            <a:r>
              <a:rPr lang="de-DE" sz="2000" dirty="0">
                <a:latin typeface="Arial" pitchFamily="34"/>
                <a:cs typeface="Arial" pitchFamily="34"/>
              </a:rPr>
              <a:t> </a:t>
            </a:r>
            <a:r>
              <a:rPr lang="de-DE" sz="2000" dirty="0" err="1">
                <a:latin typeface="Arial" pitchFamily="34"/>
                <a:cs typeface="Arial" pitchFamily="34"/>
              </a:rPr>
              <a:t>pas</a:t>
            </a:r>
            <a:r>
              <a:rPr lang="de-DE" sz="2000" dirty="0">
                <a:latin typeface="Arial" pitchFamily="34"/>
                <a:cs typeface="Arial" pitchFamily="34"/>
              </a:rPr>
              <a:t>" (idem)</a:t>
            </a:r>
            <a:br>
              <a:rPr lang="de-DE" sz="2000" dirty="0">
                <a:latin typeface="Arial" pitchFamily="34"/>
                <a:cs typeface="Arial" pitchFamily="34"/>
              </a:rPr>
            </a:br>
            <a:r>
              <a:rPr lang="de-DE" sz="2000" dirty="0">
                <a:latin typeface="Arial" pitchFamily="34"/>
                <a:cs typeface="Arial" pitchFamily="34"/>
              </a:rPr>
              <a:t> </a:t>
            </a:r>
            <a:br>
              <a:rPr lang="de-DE" sz="2000" dirty="0">
                <a:latin typeface="Arial" pitchFamily="34"/>
                <a:cs typeface="Arial" pitchFamily="34"/>
              </a:rPr>
            </a:br>
            <a:r>
              <a:rPr lang="de-DE" sz="2000" dirty="0">
                <a:latin typeface="Arial" pitchFamily="34"/>
                <a:cs typeface="Arial" pitchFamily="34"/>
              </a:rPr>
              <a:t>« Je </a:t>
            </a:r>
            <a:r>
              <a:rPr lang="de-DE" sz="2000" dirty="0" err="1">
                <a:latin typeface="Arial" pitchFamily="34"/>
                <a:cs typeface="Arial" pitchFamily="34"/>
              </a:rPr>
              <a:t>suis</a:t>
            </a:r>
            <a:r>
              <a:rPr lang="de-DE" sz="2000" dirty="0">
                <a:latin typeface="Arial" pitchFamily="34"/>
                <a:cs typeface="Arial" pitchFamily="34"/>
              </a:rPr>
              <a:t> </a:t>
            </a:r>
            <a:r>
              <a:rPr lang="de-DE" sz="2000" dirty="0" err="1">
                <a:latin typeface="Arial" pitchFamily="34"/>
                <a:cs typeface="Arial" pitchFamily="34"/>
              </a:rPr>
              <a:t>Témoin</a:t>
            </a:r>
            <a:r>
              <a:rPr lang="de-DE" sz="2000" dirty="0">
                <a:latin typeface="Arial" pitchFamily="34"/>
                <a:cs typeface="Arial" pitchFamily="34"/>
              </a:rPr>
              <a:t> de Jehova, et </a:t>
            </a:r>
            <a:r>
              <a:rPr lang="de-DE" sz="2000" dirty="0" err="1">
                <a:latin typeface="Arial" pitchFamily="34"/>
                <a:cs typeface="Arial" pitchFamily="34"/>
              </a:rPr>
              <a:t>il</a:t>
            </a:r>
            <a:r>
              <a:rPr lang="de-DE" sz="2000" dirty="0">
                <a:latin typeface="Arial" pitchFamily="34"/>
                <a:cs typeface="Arial" pitchFamily="34"/>
              </a:rPr>
              <a:t> </a:t>
            </a:r>
            <a:r>
              <a:rPr lang="de-DE" sz="2000" dirty="0" err="1">
                <a:latin typeface="Arial" pitchFamily="34"/>
                <a:cs typeface="Arial" pitchFamily="34"/>
              </a:rPr>
              <a:t>est</a:t>
            </a:r>
            <a:r>
              <a:rPr lang="de-DE" sz="2000" dirty="0">
                <a:latin typeface="Arial" pitchFamily="34"/>
                <a:cs typeface="Arial" pitchFamily="34"/>
              </a:rPr>
              <a:t> </a:t>
            </a:r>
            <a:r>
              <a:rPr lang="de-DE" sz="2000" dirty="0" err="1">
                <a:latin typeface="Arial" pitchFamily="34"/>
                <a:cs typeface="Arial" pitchFamily="34"/>
              </a:rPr>
              <a:t>dit</a:t>
            </a:r>
            <a:r>
              <a:rPr lang="de-DE" sz="2000" dirty="0">
                <a:latin typeface="Arial" pitchFamily="34"/>
                <a:cs typeface="Arial" pitchFamily="34"/>
              </a:rPr>
              <a:t> </a:t>
            </a:r>
            <a:r>
              <a:rPr lang="de-DE" sz="2000" dirty="0" err="1">
                <a:latin typeface="Arial" pitchFamily="34"/>
                <a:cs typeface="Arial" pitchFamily="34"/>
              </a:rPr>
              <a:t>dans</a:t>
            </a:r>
            <a:r>
              <a:rPr lang="de-DE" sz="2000" dirty="0">
                <a:latin typeface="Arial" pitchFamily="34"/>
                <a:cs typeface="Arial" pitchFamily="34"/>
              </a:rPr>
              <a:t> la </a:t>
            </a:r>
            <a:r>
              <a:rPr lang="de-DE" sz="2000" dirty="0" err="1">
                <a:latin typeface="Arial" pitchFamily="34"/>
                <a:cs typeface="Arial" pitchFamily="34"/>
              </a:rPr>
              <a:t>Bible</a:t>
            </a:r>
            <a:r>
              <a:rPr lang="de-DE" sz="2000" dirty="0">
                <a:latin typeface="Arial" pitchFamily="34"/>
                <a:cs typeface="Arial" pitchFamily="34"/>
              </a:rPr>
              <a:t> </a:t>
            </a:r>
            <a:r>
              <a:rPr lang="de-DE" sz="2000" dirty="0" err="1">
                <a:latin typeface="Arial" pitchFamily="34"/>
                <a:cs typeface="Arial" pitchFamily="34"/>
              </a:rPr>
              <a:t>que</a:t>
            </a:r>
            <a:r>
              <a:rPr lang="de-DE" sz="2000" dirty="0">
                <a:latin typeface="Arial" pitchFamily="34"/>
                <a:cs typeface="Arial" pitchFamily="34"/>
              </a:rPr>
              <a:t> </a:t>
            </a:r>
            <a:r>
              <a:rPr lang="de-DE" sz="2000" dirty="0" err="1">
                <a:latin typeface="Arial" pitchFamily="34"/>
                <a:cs typeface="Arial" pitchFamily="34"/>
              </a:rPr>
              <a:t>Dieu</a:t>
            </a:r>
            <a:r>
              <a:rPr lang="de-DE" sz="2000" dirty="0">
                <a:latin typeface="Arial" pitchFamily="34"/>
                <a:cs typeface="Arial" pitchFamily="34"/>
              </a:rPr>
              <a:t> a </a:t>
            </a:r>
            <a:r>
              <a:rPr lang="de-DE" sz="2000" dirty="0" err="1">
                <a:latin typeface="Arial" pitchFamily="34"/>
                <a:cs typeface="Arial" pitchFamily="34"/>
              </a:rPr>
              <a:t>créé</a:t>
            </a:r>
            <a:r>
              <a:rPr lang="de-DE" sz="2000" dirty="0">
                <a:latin typeface="Arial" pitchFamily="34"/>
                <a:cs typeface="Arial" pitchFamily="34"/>
              </a:rPr>
              <a:t> Adam et Eve, </a:t>
            </a:r>
            <a:r>
              <a:rPr lang="de-DE" sz="2000" dirty="0" err="1">
                <a:latin typeface="Arial" pitchFamily="34"/>
                <a:cs typeface="Arial" pitchFamily="34"/>
              </a:rPr>
              <a:t>il</a:t>
            </a:r>
            <a:r>
              <a:rPr lang="de-DE" sz="2000" dirty="0">
                <a:latin typeface="Arial" pitchFamily="34"/>
                <a:cs typeface="Arial" pitchFamily="34"/>
              </a:rPr>
              <a:t> </a:t>
            </a:r>
            <a:r>
              <a:rPr lang="de-DE" sz="2000" dirty="0" err="1">
                <a:latin typeface="Arial" pitchFamily="34"/>
                <a:cs typeface="Arial" pitchFamily="34"/>
              </a:rPr>
              <a:t>n’y</a:t>
            </a:r>
            <a:r>
              <a:rPr lang="de-DE" sz="2000" dirty="0">
                <a:latin typeface="Arial" pitchFamily="34"/>
                <a:cs typeface="Arial" pitchFamily="34"/>
              </a:rPr>
              <a:t> a </a:t>
            </a:r>
            <a:r>
              <a:rPr lang="de-DE" sz="2000" dirty="0" err="1">
                <a:latin typeface="Arial" pitchFamily="34"/>
                <a:cs typeface="Arial" pitchFamily="34"/>
              </a:rPr>
              <a:t>pas</a:t>
            </a:r>
            <a:r>
              <a:rPr lang="de-DE" sz="2000" dirty="0">
                <a:latin typeface="Arial" pitchFamily="34"/>
                <a:cs typeface="Arial" pitchFamily="34"/>
              </a:rPr>
              <a:t> </a:t>
            </a:r>
            <a:r>
              <a:rPr lang="de-DE" sz="2000" dirty="0" err="1">
                <a:latin typeface="Arial" pitchFamily="34"/>
                <a:cs typeface="Arial" pitchFamily="34"/>
              </a:rPr>
              <a:t>eu</a:t>
            </a:r>
            <a:r>
              <a:rPr lang="de-DE" sz="2000" dirty="0">
                <a:latin typeface="Arial" pitchFamily="34"/>
                <a:cs typeface="Arial" pitchFamily="34"/>
              </a:rPr>
              <a:t> </a:t>
            </a:r>
            <a:r>
              <a:rPr lang="de-DE" sz="2000" dirty="0" err="1">
                <a:latin typeface="Arial" pitchFamily="34"/>
                <a:cs typeface="Arial" pitchFamily="34"/>
              </a:rPr>
              <a:t>d’évolution</a:t>
            </a:r>
            <a:r>
              <a:rPr lang="de-DE" sz="2000" dirty="0">
                <a:latin typeface="Arial" pitchFamily="34"/>
                <a:cs typeface="Arial" pitchFamily="34"/>
              </a:rPr>
              <a:t> » (</a:t>
            </a:r>
            <a:r>
              <a:rPr lang="de-DE" sz="2000" dirty="0" err="1">
                <a:latin typeface="Arial" pitchFamily="34"/>
                <a:cs typeface="Arial" pitchFamily="34"/>
              </a:rPr>
              <a:t>élève</a:t>
            </a:r>
            <a:r>
              <a:rPr lang="de-DE" sz="2000" dirty="0">
                <a:latin typeface="Arial" pitchFamily="34"/>
                <a:cs typeface="Arial" pitchFamily="34"/>
              </a:rPr>
              <a:t> de 3ème </a:t>
            </a:r>
            <a:r>
              <a:rPr lang="de-DE" sz="2000" dirty="0" err="1">
                <a:latin typeface="Arial" pitchFamily="34"/>
                <a:cs typeface="Arial" pitchFamily="34"/>
              </a:rPr>
              <a:t>cité</a:t>
            </a:r>
            <a:r>
              <a:rPr lang="de-DE" sz="2000" dirty="0">
                <a:latin typeface="Arial" pitchFamily="34"/>
                <a:cs typeface="Arial" pitchFamily="34"/>
              </a:rPr>
              <a:t> par edu.mnhn.fr)</a:t>
            </a:r>
            <a:br>
              <a:rPr lang="de-DE" sz="2000" dirty="0">
                <a:latin typeface="Arial" pitchFamily="34"/>
                <a:cs typeface="Arial" pitchFamily="34"/>
              </a:rPr>
            </a:br>
            <a:endParaRPr lang="de-DE" sz="2000" dirty="0">
              <a:latin typeface="Arial" pitchFamily="34"/>
              <a:cs typeface="Arial" pitchFamily="34"/>
            </a:endParaRPr>
          </a:p>
        </p:txBody>
      </p:sp>
      <p:pic>
        <p:nvPicPr>
          <p:cNvPr id="4" name="Picture 2">
            <a:hlinkClick r:id="rId3"/>
          </p:cNvPr>
          <p:cNvPicPr>
            <a:picLocks noChangeAspect="1"/>
          </p:cNvPicPr>
          <p:nvPr/>
        </p:nvPicPr>
        <p:blipFill>
          <a:blip r:embed="rId4">
            <a:lum/>
            <a:alphaModFix/>
          </a:blip>
          <a:srcRect/>
          <a:stretch>
            <a:fillRect/>
          </a:stretch>
        </p:blipFill>
        <p:spPr>
          <a:xfrm>
            <a:off x="853675" y="1412776"/>
            <a:ext cx="869399" cy="539640"/>
          </a:xfrm>
          <a:prstGeom prst="rect">
            <a:avLst/>
          </a:prstGeom>
          <a:noFill/>
          <a:ln>
            <a:noFill/>
          </a:ln>
        </p:spPr>
      </p:pic>
    </p:spTree>
    <p:extLst>
      <p:ext uri="{BB962C8B-B14F-4D97-AF65-F5344CB8AC3E}">
        <p14:creationId xmlns:p14="http://schemas.microsoft.com/office/powerpoint/2010/main" val="270833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584280"/>
            <a:ext cx="7772039" cy="456228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lnSpc>
                <a:spcPct val="150000"/>
              </a:lnSpc>
              <a:buNone/>
            </a:pPr>
            <a:r>
              <a:rPr lang="de-DE" sz="2000">
                <a:latin typeface="Arial" pitchFamily="34"/>
                <a:cs typeface="Arial" pitchFamily="34"/>
              </a:rPr>
              <a:t/>
            </a:r>
            <a:br>
              <a:rPr lang="de-DE" sz="2000">
                <a:latin typeface="Arial" pitchFamily="34"/>
                <a:cs typeface="Arial" pitchFamily="34"/>
              </a:rPr>
            </a:br>
            <a:r>
              <a:rPr lang="de-DE" sz="2000">
                <a:latin typeface="Arial" pitchFamily="34"/>
                <a:cs typeface="Arial" pitchFamily="34"/>
              </a:rPr>
              <a:t>« A mon avis, et selon les Ecritures, il est tout à fait possible que l’homme ait côtoyé les dinosaures, jusqu’à ce que ceux-ci soient détruits par un grand cataclysme d’eau appelé le Déluge et jamais survenu auparavant » (élève de 1ère ES citée par edu.mnhn.fr)</a:t>
            </a:r>
            <a:br>
              <a:rPr lang="de-DE" sz="2000">
                <a:latin typeface="Arial" pitchFamily="34"/>
                <a:cs typeface="Arial" pitchFamily="34"/>
              </a:rPr>
            </a:br>
            <a:r>
              <a:rPr lang="de-DE" sz="2000">
                <a:latin typeface="Arial" pitchFamily="34"/>
                <a:cs typeface="Arial" pitchFamily="34"/>
              </a:rPr>
              <a:t/>
            </a:r>
            <a:br>
              <a:rPr lang="de-DE" sz="2000">
                <a:latin typeface="Arial" pitchFamily="34"/>
                <a:cs typeface="Arial" pitchFamily="34"/>
              </a:rPr>
            </a:br>
            <a:r>
              <a:rPr lang="de-DE" sz="2000">
                <a:latin typeface="Arial" pitchFamily="34"/>
                <a:cs typeface="Arial" pitchFamily="34"/>
              </a:rPr>
              <a:t>« Ceux qui connaissent bien le Coran savent que l’idée d’évolution est déjà dans le Coran » (élève de Terminale S -idem)</a:t>
            </a:r>
            <a:br>
              <a:rPr lang="de-DE" sz="2000">
                <a:latin typeface="Arial" pitchFamily="34"/>
                <a:cs typeface="Arial" pitchFamily="34"/>
              </a:rPr>
            </a:br>
            <a:r>
              <a:rPr lang="de-DE" sz="2000">
                <a:latin typeface="Arial" pitchFamily="34"/>
                <a:cs typeface="Arial" pitchFamily="34"/>
              </a:rPr>
              <a:t/>
            </a:r>
            <a:br>
              <a:rPr lang="de-DE" sz="2000">
                <a:latin typeface="Arial" pitchFamily="34"/>
                <a:cs typeface="Arial" pitchFamily="34"/>
              </a:rPr>
            </a:br>
            <a:r>
              <a:rPr lang="de-DE" sz="2000">
                <a:latin typeface="Arial" pitchFamily="34"/>
                <a:cs typeface="Arial" pitchFamily="34"/>
              </a:rPr>
              <a:t>« Dieu a créé la vie, et il a aussi créé les modifications pour transformer la nature » (élève de 1ère ES - idem)</a:t>
            </a:r>
          </a:p>
        </p:txBody>
      </p:sp>
    </p:spTree>
    <p:extLst>
      <p:ext uri="{BB962C8B-B14F-4D97-AF65-F5344CB8AC3E}">
        <p14:creationId xmlns:p14="http://schemas.microsoft.com/office/powerpoint/2010/main" val="49073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76000" y="1124744"/>
            <a:ext cx="8028448" cy="4883296"/>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1">
              <a:buNone/>
              <a:tabLst/>
            </a:pPr>
            <a:r>
              <a:rPr lang="de-DE" sz="2200" b="1" i="0" u="none" strike="noStrike" kern="1200" spc="0" dirty="0" err="1">
                <a:ln>
                  <a:noFill/>
                </a:ln>
                <a:solidFill>
                  <a:srgbClr val="000000"/>
                </a:solidFill>
                <a:latin typeface="Arial" pitchFamily="34"/>
                <a:ea typeface="Lucida Sans Unicode" pitchFamily="2"/>
                <a:cs typeface="Mangal" pitchFamily="2"/>
              </a:rPr>
              <a:t>L'étude</a:t>
            </a:r>
            <a:r>
              <a:rPr lang="de-DE" sz="2200" b="1" i="0" u="none" strike="noStrike" kern="1200" spc="0" dirty="0">
                <a:ln>
                  <a:noFill/>
                </a:ln>
                <a:solidFill>
                  <a:srgbClr val="000000"/>
                </a:solidFill>
                <a:latin typeface="Arial" pitchFamily="34"/>
                <a:ea typeface="Lucida Sans Unicode" pitchFamily="2"/>
                <a:cs typeface="Mangal" pitchFamily="2"/>
              </a:rPr>
              <a:t> du </a:t>
            </a:r>
            <a:r>
              <a:rPr lang="de-DE" sz="2200" b="1" i="0" u="none" strike="noStrike" kern="1200" spc="0" dirty="0" err="1">
                <a:ln>
                  <a:noFill/>
                </a:ln>
                <a:solidFill>
                  <a:srgbClr val="000000"/>
                </a:solidFill>
                <a:latin typeface="Arial" pitchFamily="34"/>
                <a:ea typeface="Lucida Sans Unicode" pitchFamily="2"/>
                <a:cs typeface="Mangal" pitchFamily="2"/>
              </a:rPr>
              <a:t>fait</a:t>
            </a:r>
            <a:r>
              <a:rPr lang="de-DE" sz="2200" b="1" i="0" u="none" strike="noStrike" kern="1200" spc="0" dirty="0">
                <a:ln>
                  <a:noFill/>
                </a:ln>
                <a:solidFill>
                  <a:srgbClr val="000000"/>
                </a:solidFill>
                <a:latin typeface="Arial" pitchFamily="34"/>
                <a:ea typeface="Lucida Sans Unicode" pitchFamily="2"/>
                <a:cs typeface="Mangal" pitchFamily="2"/>
              </a:rPr>
              <a:t> </a:t>
            </a:r>
            <a:r>
              <a:rPr lang="de-DE" sz="2200" b="1" i="0" u="none" strike="noStrike" kern="1200" spc="0" dirty="0" err="1">
                <a:ln>
                  <a:noFill/>
                </a:ln>
                <a:solidFill>
                  <a:srgbClr val="000000"/>
                </a:solidFill>
                <a:latin typeface="Arial" pitchFamily="34"/>
                <a:ea typeface="Lucida Sans Unicode" pitchFamily="2"/>
                <a:cs typeface="Mangal" pitchFamily="2"/>
              </a:rPr>
              <a:t>religieux</a:t>
            </a:r>
            <a:r>
              <a:rPr lang="de-DE" sz="2200" b="1" i="0" u="none" strike="noStrike" kern="1200" spc="0" dirty="0">
                <a:ln>
                  <a:noFill/>
                </a:ln>
                <a:solidFill>
                  <a:srgbClr val="000000"/>
                </a:solidFill>
                <a:latin typeface="Arial" pitchFamily="34"/>
                <a:ea typeface="Lucida Sans Unicode" pitchFamily="2"/>
                <a:cs typeface="Mangal" pitchFamily="2"/>
              </a:rPr>
              <a:t>, </a:t>
            </a:r>
            <a:r>
              <a:rPr lang="de-DE" sz="2200" b="1" i="0" u="none" strike="noStrike" kern="1200" spc="0" dirty="0" err="1">
                <a:ln>
                  <a:noFill/>
                </a:ln>
                <a:solidFill>
                  <a:srgbClr val="000000"/>
                </a:solidFill>
                <a:latin typeface="Arial" pitchFamily="34"/>
                <a:ea typeface="Lucida Sans Unicode" pitchFamily="2"/>
                <a:cs typeface="Mangal" pitchFamily="2"/>
              </a:rPr>
              <a:t>une</a:t>
            </a:r>
            <a:r>
              <a:rPr lang="de-DE" sz="2200" b="1" i="0" u="none" strike="noStrike" kern="1200" spc="0" dirty="0">
                <a:ln>
                  <a:noFill/>
                </a:ln>
                <a:solidFill>
                  <a:srgbClr val="000000"/>
                </a:solidFill>
                <a:latin typeface="Arial" pitchFamily="34"/>
                <a:ea typeface="Lucida Sans Unicode" pitchFamily="2"/>
                <a:cs typeface="Mangal" pitchFamily="2"/>
              </a:rPr>
              <a:t> </a:t>
            </a:r>
            <a:r>
              <a:rPr lang="de-DE" sz="2200" b="1" i="0" u="none" strike="noStrike" kern="1200" spc="0" dirty="0" err="1">
                <a:ln>
                  <a:noFill/>
                </a:ln>
                <a:solidFill>
                  <a:srgbClr val="000000"/>
                </a:solidFill>
                <a:latin typeface="Arial" pitchFamily="34"/>
                <a:ea typeface="Lucida Sans Unicode" pitchFamily="2"/>
                <a:cs typeface="Mangal" pitchFamily="2"/>
              </a:rPr>
              <a:t>solution</a:t>
            </a:r>
            <a:r>
              <a:rPr lang="de-DE" sz="2200" b="1" i="0" u="none" strike="noStrike" kern="1200" spc="0" dirty="0">
                <a:ln>
                  <a:noFill/>
                </a:ln>
                <a:solidFill>
                  <a:srgbClr val="000000"/>
                </a:solidFill>
                <a:latin typeface="Arial" pitchFamily="34"/>
                <a:ea typeface="Lucida Sans Unicode" pitchFamily="2"/>
                <a:cs typeface="Mangal" pitchFamily="2"/>
              </a:rPr>
              <a:t>?</a:t>
            </a:r>
            <a:br>
              <a:rPr lang="de-DE" sz="2200" b="1" i="0" u="none" strike="noStrike" kern="1200" spc="0" dirty="0">
                <a:ln>
                  <a:noFill/>
                </a:ln>
                <a:solidFill>
                  <a:srgbClr val="000000"/>
                </a:solidFill>
                <a:latin typeface="Arial" pitchFamily="34"/>
                <a:ea typeface="Lucida Sans Unicode" pitchFamily="2"/>
                <a:cs typeface="Mangal" pitchFamily="2"/>
              </a:rPr>
            </a:br>
            <a:r>
              <a:rPr lang="de-DE" sz="2200" b="1" i="0" u="none" strike="noStrike" kern="1200" spc="0" dirty="0">
                <a:ln>
                  <a:noFill/>
                </a:ln>
                <a:solidFill>
                  <a:srgbClr val="000000"/>
                </a:solidFill>
                <a:latin typeface="Arial" pitchFamily="34"/>
                <a:ea typeface="Lucida Sans Unicode" pitchFamily="2"/>
                <a:cs typeface="Mangal" pitchFamily="2"/>
              </a:rPr>
              <a:t/>
            </a:r>
            <a:br>
              <a:rPr lang="de-DE" sz="2200" b="1" i="0" u="none" strike="noStrike" kern="1200" spc="0" dirty="0">
                <a:ln>
                  <a:noFill/>
                </a:ln>
                <a:solidFill>
                  <a:srgbClr val="000000"/>
                </a:solidFill>
                <a:latin typeface="Arial" pitchFamily="34"/>
                <a:ea typeface="Lucida Sans Unicode" pitchFamily="2"/>
                <a:cs typeface="Mangal" pitchFamily="2"/>
              </a:rPr>
            </a:br>
            <a:r>
              <a:rPr lang="de-DE" sz="2000" b="0" i="0" u="none" strike="noStrike" kern="1200" spc="0" dirty="0">
                <a:ln>
                  <a:noFill/>
                </a:ln>
                <a:solidFill>
                  <a:srgbClr val="000000"/>
                </a:solidFill>
                <a:latin typeface="Arial" pitchFamily="34"/>
                <a:ea typeface="Arial" pitchFamily="34"/>
                <a:cs typeface="Arial" pitchFamily="34"/>
              </a:rPr>
              <a:t>■ Rapport du </a:t>
            </a:r>
            <a:r>
              <a:rPr lang="de-DE" sz="2000" b="0" i="0" u="none" strike="noStrike" kern="1200" spc="0" dirty="0" err="1">
                <a:ln>
                  <a:noFill/>
                </a:ln>
                <a:solidFill>
                  <a:srgbClr val="000000"/>
                </a:solidFill>
                <a:latin typeface="Arial" pitchFamily="34"/>
                <a:ea typeface="Arial" pitchFamily="34"/>
                <a:cs typeface="Arial" pitchFamily="34"/>
              </a:rPr>
              <a:t>recteur</a:t>
            </a:r>
            <a:r>
              <a:rPr lang="de-DE" sz="2000" b="0" i="0" u="none" strike="noStrike" kern="1200" spc="0" dirty="0">
                <a:ln>
                  <a:noFill/>
                </a:ln>
                <a:solidFill>
                  <a:srgbClr val="000000"/>
                </a:solidFill>
                <a:latin typeface="Arial" pitchFamily="34"/>
                <a:ea typeface="Arial" pitchFamily="34"/>
                <a:cs typeface="Arial" pitchFamily="34"/>
              </a:rPr>
              <a:t> Philippe </a:t>
            </a:r>
            <a:r>
              <a:rPr lang="de-DE" sz="2000" b="0" i="0" u="none" strike="noStrike" kern="1200" spc="0" dirty="0" err="1">
                <a:ln>
                  <a:noFill/>
                </a:ln>
                <a:solidFill>
                  <a:srgbClr val="000000"/>
                </a:solidFill>
                <a:latin typeface="Arial" pitchFamily="34"/>
                <a:ea typeface="Arial" pitchFamily="34"/>
                <a:cs typeface="Arial" pitchFamily="34"/>
              </a:rPr>
              <a:t>Joutard</a:t>
            </a:r>
            <a:r>
              <a:rPr lang="de-DE" sz="2000" b="0" i="0" u="none" strike="noStrike" kern="1200" spc="0" dirty="0">
                <a:ln>
                  <a:noFill/>
                </a:ln>
                <a:solidFill>
                  <a:srgbClr val="000000"/>
                </a:solidFill>
                <a:latin typeface="Arial" pitchFamily="34"/>
                <a:ea typeface="Arial" pitchFamily="34"/>
                <a:cs typeface="Arial" pitchFamily="34"/>
              </a:rPr>
              <a:t> en 1989</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Rapport de Régis </a:t>
            </a:r>
            <a:r>
              <a:rPr lang="de-DE" sz="2000" b="0" i="0" u="none" strike="noStrike" kern="1200" spc="0" dirty="0" err="1">
                <a:ln>
                  <a:noFill/>
                </a:ln>
                <a:solidFill>
                  <a:srgbClr val="000000"/>
                </a:solidFill>
                <a:latin typeface="Arial" pitchFamily="34"/>
                <a:ea typeface="Arial" pitchFamily="34"/>
                <a:cs typeface="Arial" pitchFamily="34"/>
              </a:rPr>
              <a:t>Debray</a:t>
            </a:r>
            <a:r>
              <a:rPr lang="de-DE" sz="2000" b="0" i="0" u="none" strike="noStrike" kern="1200" spc="0" dirty="0">
                <a:ln>
                  <a:noFill/>
                </a:ln>
                <a:solidFill>
                  <a:srgbClr val="000000"/>
                </a:solidFill>
                <a:latin typeface="Arial" pitchFamily="34"/>
                <a:ea typeface="Arial" pitchFamily="34"/>
                <a:cs typeface="Arial" pitchFamily="34"/>
              </a:rPr>
              <a:t> en 2002</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Prendre</a:t>
            </a:r>
            <a:r>
              <a:rPr lang="de-DE" sz="2000" b="0" i="0" u="none" strike="noStrike" kern="1200" spc="0" dirty="0">
                <a:ln>
                  <a:noFill/>
                </a:ln>
                <a:solidFill>
                  <a:srgbClr val="000000"/>
                </a:solidFill>
                <a:latin typeface="Arial" pitchFamily="34"/>
                <a:ea typeface="Arial" pitchFamily="34"/>
                <a:cs typeface="Arial" pitchFamily="34"/>
              </a:rPr>
              <a:t> en </a:t>
            </a:r>
            <a:r>
              <a:rPr lang="de-DE" sz="2000" b="0" i="0" u="none" strike="noStrike" kern="1200" spc="0" dirty="0" err="1">
                <a:ln>
                  <a:noFill/>
                </a:ln>
                <a:solidFill>
                  <a:srgbClr val="000000"/>
                </a:solidFill>
                <a:latin typeface="Arial" pitchFamily="34"/>
                <a:ea typeface="Arial" pitchFamily="34"/>
                <a:cs typeface="Arial" pitchFamily="34"/>
              </a:rPr>
              <a:t>compte</a:t>
            </a:r>
            <a:r>
              <a:rPr lang="de-DE" sz="2000" b="0" i="0" u="none" strike="noStrike" kern="1200" spc="0" dirty="0">
                <a:ln>
                  <a:noFill/>
                </a:ln>
                <a:solidFill>
                  <a:srgbClr val="000000"/>
                </a:solidFill>
                <a:latin typeface="Arial" pitchFamily="34"/>
                <a:ea typeface="Arial" pitchFamily="34"/>
                <a:cs typeface="Arial" pitchFamily="34"/>
              </a:rPr>
              <a:t>  la </a:t>
            </a:r>
            <a:r>
              <a:rPr lang="de-DE" sz="2000" b="0" i="0" u="none" strike="noStrike" kern="1200" spc="0" dirty="0" err="1">
                <a:ln>
                  <a:noFill/>
                </a:ln>
                <a:solidFill>
                  <a:srgbClr val="000000"/>
                </a:solidFill>
                <a:latin typeface="Arial" pitchFamily="34"/>
                <a:ea typeface="Arial" pitchFamily="34"/>
                <a:cs typeface="Arial" pitchFamily="34"/>
              </a:rPr>
              <a:t>dimension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religieuse</a:t>
            </a:r>
            <a:r>
              <a:rPr lang="de-DE" sz="2000" b="0" i="0" u="none" strike="noStrike" kern="1200" spc="0" dirty="0">
                <a:ln>
                  <a:noFill/>
                </a:ln>
                <a:solidFill>
                  <a:srgbClr val="000000"/>
                </a:solidFill>
                <a:latin typeface="Arial" pitchFamily="34"/>
                <a:ea typeface="Arial" pitchFamily="34"/>
                <a:cs typeface="Arial" pitchFamily="34"/>
              </a:rPr>
              <a:t> de </a:t>
            </a:r>
            <a:r>
              <a:rPr lang="de-DE" sz="2000" b="0" i="0" u="none" strike="noStrike" kern="1200" spc="0" dirty="0" err="1">
                <a:ln>
                  <a:noFill/>
                </a:ln>
                <a:solidFill>
                  <a:srgbClr val="000000"/>
                </a:solidFill>
                <a:latin typeface="Arial" pitchFamily="34"/>
                <a:ea typeface="Arial" pitchFamily="34"/>
                <a:cs typeface="Arial" pitchFamily="34"/>
              </a:rPr>
              <a:t>tel</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ou</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tel</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fait</a:t>
            </a:r>
            <a:r>
              <a:rPr lang="de-DE" sz="2000" b="0" i="0" u="none" strike="noStrike" kern="1200" spc="0" dirty="0">
                <a:ln>
                  <a:noFill/>
                </a:ln>
                <a:solidFill>
                  <a:srgbClr val="000000"/>
                </a:solidFill>
                <a:latin typeface="Arial" pitchFamily="34"/>
                <a:ea typeface="Arial" pitchFamily="34"/>
                <a:cs typeface="Arial" pitchFamily="34"/>
              </a:rPr>
              <a:t> en </a:t>
            </a:r>
            <a:r>
              <a:rPr lang="de-DE" sz="2000" b="0" i="0" u="none" strike="noStrike" kern="1200" spc="0" dirty="0" err="1">
                <a:ln>
                  <a:noFill/>
                </a:ln>
                <a:solidFill>
                  <a:srgbClr val="000000"/>
                </a:solidFill>
                <a:latin typeface="Arial" pitchFamily="34"/>
                <a:ea typeface="Arial" pitchFamily="34"/>
                <a:cs typeface="Arial" pitchFamily="34"/>
              </a:rPr>
              <a:t>philosophie</a:t>
            </a:r>
            <a:r>
              <a:rPr lang="de-DE" sz="2000" b="0" i="0" u="none" strike="noStrike" kern="1200" spc="0" dirty="0">
                <a:ln>
                  <a:noFill/>
                </a:ln>
                <a:solidFill>
                  <a:srgbClr val="000000"/>
                </a:solidFill>
                <a:latin typeface="Arial" pitchFamily="34"/>
                <a:ea typeface="Arial" pitchFamily="34"/>
                <a:cs typeface="Arial" pitchFamily="34"/>
              </a:rPr>
              <a:t>, en </a:t>
            </a:r>
            <a:r>
              <a:rPr lang="de-DE" sz="2000" b="0" i="0" u="none" strike="noStrike" kern="1200" spc="0" dirty="0" err="1">
                <a:ln>
                  <a:noFill/>
                </a:ln>
                <a:solidFill>
                  <a:srgbClr val="000000"/>
                </a:solidFill>
                <a:latin typeface="Arial" pitchFamily="34"/>
                <a:ea typeface="Arial" pitchFamily="34"/>
                <a:cs typeface="Arial" pitchFamily="34"/>
              </a:rPr>
              <a:t>lettres</a:t>
            </a:r>
            <a:r>
              <a:rPr lang="de-DE" sz="2000" b="0" i="0" u="none" strike="noStrike" kern="1200" spc="0" dirty="0">
                <a:ln>
                  <a:noFill/>
                </a:ln>
                <a:solidFill>
                  <a:srgbClr val="000000"/>
                </a:solidFill>
                <a:latin typeface="Arial" pitchFamily="34"/>
                <a:ea typeface="Arial" pitchFamily="34"/>
                <a:cs typeface="Arial" pitchFamily="34"/>
              </a:rPr>
              <a:t>, en </a:t>
            </a:r>
            <a:r>
              <a:rPr lang="de-DE" sz="2000" b="0" i="0" u="none" strike="noStrike" kern="1200" spc="0" dirty="0" err="1">
                <a:ln>
                  <a:noFill/>
                </a:ln>
                <a:solidFill>
                  <a:srgbClr val="000000"/>
                </a:solidFill>
                <a:latin typeface="Arial" pitchFamily="34"/>
                <a:ea typeface="Arial" pitchFamily="34"/>
                <a:cs typeface="Arial" pitchFamily="34"/>
              </a:rPr>
              <a:t>histoire</a:t>
            </a:r>
            <a:r>
              <a:rPr lang="de-DE" sz="2000" b="0" i="0" u="none" strike="noStrike" kern="1200" spc="0" dirty="0">
                <a:ln>
                  <a:noFill/>
                </a:ln>
                <a:solidFill>
                  <a:srgbClr val="000000"/>
                </a:solidFill>
                <a:latin typeface="Arial" pitchFamily="34"/>
                <a:ea typeface="Arial" pitchFamily="34"/>
                <a:cs typeface="Arial" pitchFamily="34"/>
              </a:rPr>
              <a:t>, en </a:t>
            </a:r>
            <a:r>
              <a:rPr lang="de-DE" sz="2000" b="0" i="0" u="none" strike="noStrike" kern="1200" spc="0" dirty="0" err="1">
                <a:ln>
                  <a:noFill/>
                </a:ln>
                <a:solidFill>
                  <a:srgbClr val="000000"/>
                </a:solidFill>
                <a:latin typeface="Arial" pitchFamily="34"/>
                <a:ea typeface="Arial" pitchFamily="34"/>
                <a:cs typeface="Arial" pitchFamily="34"/>
              </a:rPr>
              <a:t>histoire</a:t>
            </a:r>
            <a:r>
              <a:rPr lang="de-DE" sz="2000" b="0" i="0" u="none" strike="noStrike" kern="1200" spc="0" dirty="0">
                <a:ln>
                  <a:noFill/>
                </a:ln>
                <a:solidFill>
                  <a:srgbClr val="000000"/>
                </a:solidFill>
                <a:latin typeface="Arial" pitchFamily="34"/>
                <a:ea typeface="Arial" pitchFamily="34"/>
                <a:cs typeface="Arial" pitchFamily="34"/>
              </a:rPr>
              <a:t> de </a:t>
            </a:r>
            <a:r>
              <a:rPr lang="de-DE" sz="2000" b="0" i="0" u="none" strike="noStrike" kern="1200" spc="0" dirty="0" err="1">
                <a:ln>
                  <a:noFill/>
                </a:ln>
                <a:solidFill>
                  <a:srgbClr val="000000"/>
                </a:solidFill>
                <a:latin typeface="Arial" pitchFamily="34"/>
                <a:ea typeface="Arial" pitchFamily="34"/>
                <a:cs typeface="Arial" pitchFamily="34"/>
              </a:rPr>
              <a:t>l'art</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dans</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un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cadre</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laïque</a:t>
            </a:r>
            <a:r>
              <a:rPr lang="de-DE" sz="2000" b="0" i="0" u="none" strike="noStrike" kern="1200" spc="0" dirty="0">
                <a:ln>
                  <a:noFill/>
                </a:ln>
                <a:solidFill>
                  <a:srgbClr val="000000"/>
                </a:solidFill>
                <a:latin typeface="Arial" pitchFamily="34"/>
                <a:ea typeface="Arial" pitchFamily="34"/>
                <a:cs typeface="Arial" pitchFamily="34"/>
              </a:rPr>
              <a:t> ( Dominique Borne, </a:t>
            </a:r>
            <a:r>
              <a:rPr lang="de-DE" sz="2000" b="0" i="0" u="none" strike="noStrike" kern="1200" spc="0" dirty="0" err="1">
                <a:ln>
                  <a:noFill/>
                </a:ln>
                <a:solidFill>
                  <a:srgbClr val="000000"/>
                </a:solidFill>
                <a:latin typeface="Arial" pitchFamily="34"/>
                <a:ea typeface="Arial" pitchFamily="34"/>
                <a:cs typeface="Arial" pitchFamily="34"/>
              </a:rPr>
              <a:t>Inspection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générale</a:t>
            </a:r>
            <a:r>
              <a:rPr lang="de-DE" sz="2000" b="0" i="0" u="none" strike="noStrike" kern="1200" spc="0" dirty="0">
                <a:ln>
                  <a:noFill/>
                </a:ln>
                <a:solidFill>
                  <a:srgbClr val="000000"/>
                </a:solidFill>
                <a:latin typeface="Arial" pitchFamily="34"/>
                <a:ea typeface="Arial" pitchFamily="34"/>
                <a:cs typeface="Arial" pitchFamily="34"/>
              </a:rPr>
              <a:t> de </a:t>
            </a:r>
            <a:r>
              <a:rPr lang="de-DE" sz="2000" b="0" i="0" u="none" strike="noStrike" kern="1200" spc="0" dirty="0" err="1">
                <a:ln>
                  <a:noFill/>
                </a:ln>
                <a:solidFill>
                  <a:srgbClr val="000000"/>
                </a:solidFill>
                <a:latin typeface="Arial" pitchFamily="34"/>
                <a:ea typeface="Arial" pitchFamily="34"/>
                <a:cs typeface="Arial" pitchFamily="34"/>
              </a:rPr>
              <a:t>l'éducation</a:t>
            </a:r>
            <a:r>
              <a:rPr lang="de-DE" sz="2000" b="0" i="0" u="none" strike="noStrike" kern="1200" spc="0" dirty="0">
                <a:ln>
                  <a:noFill/>
                </a:ln>
                <a:solidFill>
                  <a:srgbClr val="000000"/>
                </a:solidFill>
                <a:latin typeface="Arial" pitchFamily="34"/>
                <a:ea typeface="Arial" pitchFamily="34"/>
                <a:cs typeface="Arial" pitchFamily="34"/>
              </a:rPr>
              <a:t> nationale, 2004)</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„Les </a:t>
            </a:r>
            <a:r>
              <a:rPr lang="de-DE" sz="2000" b="0" i="0" u="none" strike="noStrike" kern="1200" spc="0" dirty="0" err="1">
                <a:ln>
                  <a:noFill/>
                </a:ln>
                <a:solidFill>
                  <a:srgbClr val="000000"/>
                </a:solidFill>
                <a:latin typeface="Arial" pitchFamily="34"/>
                <a:ea typeface="Arial" pitchFamily="34"/>
                <a:cs typeface="Arial" pitchFamily="34"/>
              </a:rPr>
              <a:t>enseignement</a:t>
            </a:r>
            <a:r>
              <a:rPr lang="de-DE" sz="2000" b="0" i="0" u="none" strike="noStrike" kern="1200" spc="0" dirty="0">
                <a:ln>
                  <a:noFill/>
                </a:ln>
                <a:solidFill>
                  <a:srgbClr val="000000"/>
                </a:solidFill>
                <a:latin typeface="Arial" pitchFamily="34"/>
                <a:ea typeface="Arial" pitchFamily="34"/>
                <a:cs typeface="Arial" pitchFamily="34"/>
              </a:rPr>
              <a:t> du </a:t>
            </a:r>
            <a:r>
              <a:rPr lang="de-DE" sz="2000" b="0" i="0" u="none" strike="noStrike" kern="1200" spc="0" dirty="0" err="1">
                <a:ln>
                  <a:noFill/>
                </a:ln>
                <a:solidFill>
                  <a:srgbClr val="000000"/>
                </a:solidFill>
                <a:latin typeface="Arial" pitchFamily="34"/>
                <a:ea typeface="Arial" pitchFamily="34"/>
                <a:cs typeface="Arial" pitchFamily="34"/>
              </a:rPr>
              <a:t>fait</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religieux</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s'imposent</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peu</a:t>
            </a:r>
            <a:r>
              <a:rPr lang="de-DE" sz="2000" b="0" i="0" u="none" strike="noStrike" kern="1200" spc="0" dirty="0">
                <a:ln>
                  <a:noFill/>
                </a:ln>
                <a:solidFill>
                  <a:srgbClr val="000000"/>
                </a:solidFill>
                <a:latin typeface="Arial" pitchFamily="34"/>
                <a:ea typeface="Arial" pitchFamily="34"/>
                <a:cs typeface="Arial" pitchFamily="34"/>
              </a:rPr>
              <a:t> à </a:t>
            </a:r>
            <a:r>
              <a:rPr lang="de-DE" sz="2000" b="0" i="0" u="none" strike="noStrike" kern="1200" spc="0" dirty="0" err="1">
                <a:ln>
                  <a:noFill/>
                </a:ln>
                <a:solidFill>
                  <a:srgbClr val="000000"/>
                </a:solidFill>
                <a:latin typeface="Arial" pitchFamily="34"/>
                <a:ea typeface="Arial" pitchFamily="34"/>
                <a:cs typeface="Arial" pitchFamily="34"/>
              </a:rPr>
              <a:t>peu</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dans</a:t>
            </a:r>
            <a:r>
              <a:rPr lang="de-DE" sz="2000" b="0" i="0" u="none" strike="noStrike" kern="1200" spc="0" dirty="0">
                <a:ln>
                  <a:noFill/>
                </a:ln>
                <a:solidFill>
                  <a:srgbClr val="000000"/>
                </a:solidFill>
                <a:latin typeface="Arial" pitchFamily="34"/>
                <a:ea typeface="Arial" pitchFamily="34"/>
                <a:cs typeface="Arial" pitchFamily="34"/>
              </a:rPr>
              <a:t> les </a:t>
            </a:r>
            <a:r>
              <a:rPr lang="de-DE" sz="2000" b="0" i="0" u="none" strike="noStrike" kern="1200" spc="0" dirty="0" err="1">
                <a:ln>
                  <a:noFill/>
                </a:ln>
                <a:solidFill>
                  <a:srgbClr val="000000"/>
                </a:solidFill>
                <a:latin typeface="Arial" pitchFamily="34"/>
                <a:ea typeface="Arial" pitchFamily="34"/>
                <a:cs typeface="Arial" pitchFamily="34"/>
              </a:rPr>
              <a:t>programmes</a:t>
            </a:r>
            <a:r>
              <a:rPr lang="de-DE" sz="2000" b="0" i="0" u="none" strike="noStrike" kern="1200" spc="0" dirty="0">
                <a:ln>
                  <a:noFill/>
                </a:ln>
                <a:solidFill>
                  <a:srgbClr val="000000"/>
                </a:solidFill>
                <a:latin typeface="Arial" pitchFamily="34"/>
                <a:ea typeface="Arial" pitchFamily="34"/>
                <a:cs typeface="Arial" pitchFamily="34"/>
              </a:rPr>
              <a:t> et les </a:t>
            </a:r>
            <a:r>
              <a:rPr lang="de-DE" sz="2000" b="0" i="0" u="none" strike="noStrike" kern="1200" spc="0" dirty="0" err="1">
                <a:ln>
                  <a:noFill/>
                </a:ln>
                <a:solidFill>
                  <a:srgbClr val="000000"/>
                </a:solidFill>
                <a:latin typeface="Arial" pitchFamily="34"/>
                <a:ea typeface="Arial" pitchFamily="34"/>
                <a:cs typeface="Arial" pitchFamily="34"/>
              </a:rPr>
              <a:t>enseignements</a:t>
            </a:r>
            <a:r>
              <a:rPr lang="de-DE" sz="2000" b="0" i="0" u="none" strike="noStrike" kern="1200" spc="0" dirty="0">
                <a:ln>
                  <a:noFill/>
                </a:ln>
                <a:solidFill>
                  <a:srgbClr val="000000"/>
                </a:solidFill>
                <a:latin typeface="Arial" pitchFamily="34"/>
                <a:ea typeface="Arial" pitchFamily="34"/>
                <a:cs typeface="Arial" pitchFamily="34"/>
              </a:rPr>
              <a:t>“(</a:t>
            </a:r>
            <a:r>
              <a:rPr lang="de-DE" sz="2000" b="0" i="0" u="none" strike="noStrike" kern="1200" spc="0" dirty="0" err="1">
                <a:ln>
                  <a:noFill/>
                </a:ln>
                <a:solidFill>
                  <a:srgbClr val="000000"/>
                </a:solidFill>
                <a:latin typeface="Arial" pitchFamily="34"/>
                <a:ea typeface="Arial" pitchFamily="34"/>
                <a:cs typeface="Arial" pitchFamily="34"/>
              </a:rPr>
              <a:t>Documentation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française</a:t>
            </a:r>
            <a:r>
              <a:rPr lang="de-DE" sz="2000" b="0" i="0" u="none" strike="noStrike" kern="1200" spc="0" dirty="0">
                <a:ln>
                  <a:noFill/>
                </a:ln>
                <a:solidFill>
                  <a:srgbClr val="000000"/>
                </a:solidFill>
                <a:latin typeface="Arial" pitchFamily="34"/>
                <a:ea typeface="Arial" pitchFamily="34"/>
                <a:cs typeface="Arial" pitchFamily="34"/>
              </a:rPr>
              <a:t>, 2005)</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err="1">
                <a:ln>
                  <a:noFill/>
                </a:ln>
                <a:solidFill>
                  <a:srgbClr val="000000"/>
                </a:solidFill>
                <a:latin typeface="Arial" pitchFamily="34"/>
                <a:ea typeface="Arial" pitchFamily="34"/>
                <a:cs typeface="Arial" pitchFamily="34"/>
              </a:rPr>
              <a:t>Majorité</a:t>
            </a:r>
            <a:r>
              <a:rPr lang="de-DE" sz="2000" b="0" i="0" u="none" strike="noStrike" kern="1200" spc="0" dirty="0">
                <a:ln>
                  <a:noFill/>
                </a:ln>
                <a:solidFill>
                  <a:srgbClr val="000000"/>
                </a:solidFill>
                <a:latin typeface="Arial" pitchFamily="34"/>
                <a:ea typeface="Arial" pitchFamily="34"/>
                <a:cs typeface="Arial" pitchFamily="34"/>
              </a:rPr>
              <a:t> de </a:t>
            </a:r>
            <a:r>
              <a:rPr lang="de-DE" sz="2000" b="0" i="0" u="none" strike="noStrike" kern="1200" spc="0" dirty="0" err="1">
                <a:ln>
                  <a:noFill/>
                </a:ln>
                <a:solidFill>
                  <a:srgbClr val="000000"/>
                </a:solidFill>
                <a:latin typeface="Arial" pitchFamily="34"/>
                <a:ea typeface="Arial" pitchFamily="34"/>
                <a:cs typeface="Arial" pitchFamily="34"/>
              </a:rPr>
              <a:t>l'opinion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publique</a:t>
            </a:r>
            <a:r>
              <a:rPr lang="de-DE" sz="2000" b="0" i="0" u="none" strike="noStrike" kern="1200" spc="0" dirty="0">
                <a:ln>
                  <a:noFill/>
                </a:ln>
                <a:solidFill>
                  <a:srgbClr val="000000"/>
                </a:solidFill>
                <a:latin typeface="Arial" pitchFamily="34"/>
                <a:ea typeface="Arial" pitchFamily="34"/>
                <a:cs typeface="Arial" pitchFamily="34"/>
              </a:rPr>
              <a:t> favorable à </a:t>
            </a:r>
            <a:r>
              <a:rPr lang="de-DE" sz="2000" b="0" i="0" u="none" strike="noStrike" kern="1200" spc="0" dirty="0" err="1">
                <a:ln>
                  <a:noFill/>
                </a:ln>
                <a:solidFill>
                  <a:srgbClr val="000000"/>
                </a:solidFill>
                <a:latin typeface="Arial" pitchFamily="34"/>
                <a:ea typeface="Arial" pitchFamily="34"/>
                <a:cs typeface="Arial" pitchFamily="34"/>
              </a:rPr>
              <a:t>cette</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évolution</a:t>
            </a: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
            </a:r>
            <a:br>
              <a:rPr lang="de-DE" sz="2000" b="0" i="0" u="none" strike="noStrike" kern="1200" spc="0" dirty="0">
                <a:ln>
                  <a:noFill/>
                </a:ln>
                <a:solidFill>
                  <a:srgbClr val="000000"/>
                </a:solidFill>
                <a:latin typeface="Arial" pitchFamily="34"/>
                <a:ea typeface="Arial" pitchFamily="34"/>
                <a:cs typeface="Arial" pitchFamily="34"/>
              </a:rPr>
            </a:br>
            <a:r>
              <a:rPr lang="de-DE" sz="2000" b="0" i="0" u="none" strike="noStrike" kern="1200" spc="0" dirty="0">
                <a:ln>
                  <a:noFill/>
                </a:ln>
                <a:solidFill>
                  <a:srgbClr val="000000"/>
                </a:solidFill>
                <a:latin typeface="Arial" pitchFamily="34"/>
                <a:ea typeface="Arial" pitchFamily="34"/>
                <a:cs typeface="Arial" pitchFamily="34"/>
              </a:rPr>
              <a:t>François </a:t>
            </a:r>
            <a:r>
              <a:rPr lang="de-DE" sz="2000" b="0" i="0" u="none" strike="noStrike" kern="1200" spc="0" dirty="0" err="1">
                <a:ln>
                  <a:noFill/>
                </a:ln>
                <a:solidFill>
                  <a:srgbClr val="000000"/>
                </a:solidFill>
                <a:latin typeface="Arial" pitchFamily="34"/>
                <a:ea typeface="Arial" pitchFamily="34"/>
                <a:cs typeface="Arial" pitchFamily="34"/>
              </a:rPr>
              <a:t>Hollande</a:t>
            </a:r>
            <a:r>
              <a:rPr lang="de-DE" sz="2000" b="0" i="0" u="none" strike="noStrike" kern="1200" spc="0" dirty="0">
                <a:ln>
                  <a:noFill/>
                </a:ln>
                <a:solidFill>
                  <a:srgbClr val="000000"/>
                </a:solidFill>
                <a:latin typeface="Arial" pitchFamily="34"/>
                <a:ea typeface="Arial" pitchFamily="34"/>
                <a:cs typeface="Arial" pitchFamily="34"/>
              </a:rPr>
              <a:t>, le 21/01/2015, </a:t>
            </a:r>
            <a:r>
              <a:rPr lang="de-DE" sz="2000" b="0" i="0" u="none" strike="noStrike" kern="1200" spc="0" dirty="0" err="1">
                <a:ln>
                  <a:noFill/>
                </a:ln>
                <a:solidFill>
                  <a:srgbClr val="000000"/>
                </a:solidFill>
                <a:latin typeface="Arial" pitchFamily="34"/>
                <a:ea typeface="Arial" pitchFamily="34"/>
                <a:cs typeface="Arial" pitchFamily="34"/>
              </a:rPr>
              <a:t>souhaite</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une</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attention</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particulière</a:t>
            </a:r>
            <a:r>
              <a:rPr lang="de-DE" sz="2000" b="0" i="0" u="none" strike="noStrike" kern="1200" spc="0" dirty="0">
                <a:ln>
                  <a:noFill/>
                </a:ln>
                <a:solidFill>
                  <a:srgbClr val="000000"/>
                </a:solidFill>
                <a:latin typeface="Arial" pitchFamily="34"/>
                <a:ea typeface="Arial" pitchFamily="34"/>
                <a:cs typeface="Arial" pitchFamily="34"/>
              </a:rPr>
              <a:t>“ à </a:t>
            </a:r>
            <a:r>
              <a:rPr lang="de-DE" sz="2000" b="0" i="0" u="none" strike="noStrike" kern="1200" spc="0" dirty="0" err="1">
                <a:ln>
                  <a:noFill/>
                </a:ln>
                <a:solidFill>
                  <a:srgbClr val="000000"/>
                </a:solidFill>
                <a:latin typeface="Arial" pitchFamily="34"/>
                <a:ea typeface="Arial" pitchFamily="34"/>
                <a:cs typeface="Arial" pitchFamily="34"/>
              </a:rPr>
              <a:t>l'enseignement</a:t>
            </a:r>
            <a:r>
              <a:rPr lang="de-DE" sz="2000" b="0" i="0" u="none" strike="noStrike" kern="1200" spc="0" dirty="0">
                <a:ln>
                  <a:noFill/>
                </a:ln>
                <a:solidFill>
                  <a:srgbClr val="000000"/>
                </a:solidFill>
                <a:latin typeface="Arial" pitchFamily="34"/>
                <a:ea typeface="Arial" pitchFamily="34"/>
                <a:cs typeface="Arial" pitchFamily="34"/>
              </a:rPr>
              <a:t> du </a:t>
            </a:r>
            <a:r>
              <a:rPr lang="de-DE" sz="2000" b="0" i="0" u="none" strike="noStrike" kern="1200" spc="0" dirty="0" err="1">
                <a:ln>
                  <a:noFill/>
                </a:ln>
                <a:solidFill>
                  <a:srgbClr val="000000"/>
                </a:solidFill>
                <a:latin typeface="Arial" pitchFamily="34"/>
                <a:ea typeface="Arial" pitchFamily="34"/>
                <a:cs typeface="Arial" pitchFamily="34"/>
              </a:rPr>
              <a:t>fait</a:t>
            </a:r>
            <a:r>
              <a:rPr lang="de-DE" sz="2000" b="0" i="0" u="none" strike="noStrike" kern="1200" spc="0" dirty="0">
                <a:ln>
                  <a:noFill/>
                </a:ln>
                <a:solidFill>
                  <a:srgbClr val="000000"/>
                </a:solidFill>
                <a:latin typeface="Arial" pitchFamily="34"/>
                <a:ea typeface="Arial" pitchFamily="34"/>
                <a:cs typeface="Arial" pitchFamily="34"/>
              </a:rPr>
              <a:t> </a:t>
            </a:r>
            <a:r>
              <a:rPr lang="de-DE" sz="2000" b="0" i="0" u="none" strike="noStrike" kern="1200" spc="0" dirty="0" err="1">
                <a:ln>
                  <a:noFill/>
                </a:ln>
                <a:solidFill>
                  <a:srgbClr val="000000"/>
                </a:solidFill>
                <a:latin typeface="Arial" pitchFamily="34"/>
                <a:ea typeface="Arial" pitchFamily="34"/>
                <a:cs typeface="Arial" pitchFamily="34"/>
              </a:rPr>
              <a:t>religieux</a:t>
            </a:r>
            <a:endParaRPr lang="de-DE" sz="2000" b="0" i="0" u="none" strike="noStrike" kern="1200" spc="0" dirty="0">
              <a:ln>
                <a:noFill/>
              </a:ln>
              <a:solidFill>
                <a:srgbClr val="000000"/>
              </a:solidFill>
              <a:latin typeface="Arial" pitchFamily="34"/>
              <a:ea typeface="Arial" pitchFamily="34"/>
              <a:cs typeface="Arial" pitchFamily="34"/>
            </a:endParaRPr>
          </a:p>
        </p:txBody>
      </p:sp>
    </p:spTree>
    <p:extLst>
      <p:ext uri="{BB962C8B-B14F-4D97-AF65-F5344CB8AC3E}">
        <p14:creationId xmlns:p14="http://schemas.microsoft.com/office/powerpoint/2010/main" val="52460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85799" y="-1028159"/>
            <a:ext cx="7772039" cy="7795800"/>
          </a:xfrm>
        </p:spPr>
        <p:txBody>
          <a:bodyPr lIns="0" tIns="0" rIns="0" bIns="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1800"/>
              <a:t/>
            </a:r>
            <a:br>
              <a:rPr lang="de-DE" sz="1800"/>
            </a:br>
            <a:r>
              <a:rPr lang="de-DE" sz="2000">
                <a:latin typeface="Arial" pitchFamily="34"/>
              </a:rPr>
              <a:t>Article de lacroix.com du 26/01/2015 – Après les attentats de janvier 2015, comment penser l'enseignement du fait religieux dans une perspective strictement laïque et sans en faire une matière à part entière?</a:t>
            </a:r>
          </a:p>
        </p:txBody>
      </p:sp>
      <p:pic>
        <p:nvPicPr>
          <p:cNvPr id="3" name="Bildplatzhalter 2"/>
          <p:cNvPicPr>
            <a:picLocks noGrp="1" noChangeAspect="1"/>
          </p:cNvPicPr>
          <p:nvPr>
            <p:ph type="pic" idx="4294967295"/>
          </p:nvPr>
        </p:nvPicPr>
        <p:blipFill>
          <a:blip r:embed="rId3">
            <a:lum/>
            <a:alphaModFix/>
          </a:blip>
          <a:srcRect/>
          <a:stretch>
            <a:fillRect/>
          </a:stretch>
        </p:blipFill>
        <p:spPr>
          <a:xfrm>
            <a:off x="1000080" y="360000"/>
            <a:ext cx="7142760" cy="4824000"/>
          </a:xfrm>
        </p:spPr>
      </p:pic>
    </p:spTree>
    <p:extLst>
      <p:ext uri="{BB962C8B-B14F-4D97-AF65-F5344CB8AC3E}">
        <p14:creationId xmlns:p14="http://schemas.microsoft.com/office/powerpoint/2010/main" val="181977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Discussion</a:t>
            </a:r>
          </a:p>
        </p:txBody>
      </p:sp>
      <p:sp>
        <p:nvSpPr>
          <p:cNvPr id="3" name="Inhaltsplatzhalter 2"/>
          <p:cNvSpPr txBox="1">
            <a:spLocks noGrp="1"/>
          </p:cNvSpPr>
          <p:nvPr>
            <p:ph type="body" idx="4294967295"/>
          </p:nvPr>
        </p:nvSpPr>
        <p:spPr/>
        <p:txBody>
          <a:bodyPr/>
          <a:lstStyle>
            <a:defPPr marL="432000" lvl="0" indent="-324000" algn="l"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de-DE" sz="2400" b="0" i="0" u="none" strike="noStrike" kern="1200" spc="0">
                <a:ln>
                  <a:noFill/>
                </a:ln>
                <a:solidFill>
                  <a:srgbClr val="000000"/>
                </a:solidFill>
                <a:latin typeface="Calibri"/>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de-DE" sz="2000" b="0" i="0" u="none" strike="noStrike" kern="1200" spc="0">
                <a:ln>
                  <a:noFill/>
                </a:ln>
                <a:solidFill>
                  <a:srgbClr val="000000"/>
                </a:solidFill>
                <a:latin typeface="Calibri"/>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de-DE" sz="2000" b="0" i="0" u="none" strike="noStrike" kern="1200" spc="0">
                <a:ln>
                  <a:noFill/>
                </a:ln>
                <a:solidFill>
                  <a:srgbClr val="000000"/>
                </a:solidFill>
                <a:latin typeface="Calibri"/>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9pPr>
          </a:lstStyle>
          <a:p>
            <a:pPr marL="0" lvl="0" indent="0">
              <a:spcBef>
                <a:spcPts val="641"/>
              </a:spcBef>
              <a:spcAft>
                <a:spcPts val="0"/>
              </a:spcAft>
              <a:buNone/>
            </a:pPr>
            <a:r>
              <a:rPr lang="fr-FR" b="1" dirty="0">
                <a:latin typeface="Calibri" pitchFamily="18"/>
              </a:rPr>
              <a:t>Pensez-vous que la la</a:t>
            </a:r>
            <a:r>
              <a:rPr lang="fr-FR" b="1" dirty="0">
                <a:latin typeface="Calibri" pitchFamily="18"/>
                <a:ea typeface="Verdana"/>
                <a:cs typeface="Verdana"/>
              </a:rPr>
              <a:t>ïcité à la française</a:t>
            </a:r>
          </a:p>
          <a:p>
            <a:pPr marL="0" lvl="0" indent="0">
              <a:spcBef>
                <a:spcPts val="641"/>
              </a:spcBef>
              <a:spcAft>
                <a:spcPts val="0"/>
              </a:spcAft>
              <a:buNone/>
            </a:pPr>
            <a:r>
              <a:rPr lang="fr-FR" b="1" dirty="0">
                <a:latin typeface="Calibri" pitchFamily="18"/>
                <a:ea typeface="Verdana"/>
                <a:cs typeface="Verdana"/>
              </a:rPr>
              <a:t>soit…</a:t>
            </a:r>
          </a:p>
          <a:p>
            <a:pPr marL="0" lvl="0" indent="0">
              <a:spcBef>
                <a:spcPts val="641"/>
              </a:spcBef>
              <a:spcAft>
                <a:spcPts val="0"/>
              </a:spcAft>
              <a:buNone/>
            </a:pPr>
            <a:endParaRPr lang="fr-FR" b="1" dirty="0">
              <a:latin typeface="Calibri" pitchFamily="18"/>
              <a:ea typeface="Verdana"/>
              <a:cs typeface="Verdana"/>
            </a:endParaRPr>
          </a:p>
          <a:p>
            <a:pPr marL="0" lvl="0" indent="0">
              <a:spcBef>
                <a:spcPts val="641"/>
              </a:spcBef>
              <a:spcAft>
                <a:spcPts val="0"/>
              </a:spcAft>
              <a:buNone/>
            </a:pPr>
            <a:r>
              <a:rPr lang="fr-FR" b="1" dirty="0">
                <a:latin typeface="Calibri" pitchFamily="18"/>
                <a:ea typeface="Verdana"/>
                <a:cs typeface="Verdana"/>
              </a:rPr>
              <a:t>un rempart contre l‘obscurantisme,</a:t>
            </a:r>
          </a:p>
          <a:p>
            <a:pPr marL="0" lvl="0" indent="0">
              <a:spcBef>
                <a:spcPts val="641"/>
              </a:spcBef>
              <a:spcAft>
                <a:spcPts val="0"/>
              </a:spcAft>
              <a:buNone/>
            </a:pPr>
            <a:r>
              <a:rPr lang="fr-FR" b="1" dirty="0">
                <a:latin typeface="Calibri" pitchFamily="18"/>
                <a:ea typeface="Verdana"/>
                <a:cs typeface="Verdana"/>
              </a:rPr>
              <a:t>un rempart contre le terrorisme ou</a:t>
            </a:r>
          </a:p>
          <a:p>
            <a:pPr marL="0" lvl="0" indent="0">
              <a:spcBef>
                <a:spcPts val="641"/>
              </a:spcBef>
              <a:spcAft>
                <a:spcPts val="0"/>
              </a:spcAft>
              <a:buNone/>
            </a:pPr>
            <a:r>
              <a:rPr lang="fr-FR" b="1" dirty="0" smtClean="0">
                <a:latin typeface="Calibri" pitchFamily="18"/>
                <a:ea typeface="Verdana"/>
                <a:cs typeface="Verdana"/>
              </a:rPr>
              <a:t>Un </a:t>
            </a:r>
            <a:r>
              <a:rPr lang="fr-FR" b="1" dirty="0">
                <a:latin typeface="Calibri" pitchFamily="18"/>
                <a:ea typeface="Verdana"/>
                <a:cs typeface="Verdana"/>
              </a:rPr>
              <a:t>modus-vivendi obsolète?</a:t>
            </a:r>
          </a:p>
          <a:p>
            <a:pPr marL="0" lvl="0" indent="0">
              <a:spcBef>
                <a:spcPts val="641"/>
              </a:spcBef>
              <a:spcAft>
                <a:spcPts val="0"/>
              </a:spcAft>
              <a:buNone/>
            </a:pPr>
            <a:endParaRPr lang="fr-FR" b="1" dirty="0">
              <a:latin typeface="Calibri" pitchFamily="18"/>
              <a:ea typeface="Verdana"/>
              <a:cs typeface="Verdana"/>
            </a:endParaRPr>
          </a:p>
        </p:txBody>
      </p:sp>
    </p:spTree>
    <p:extLst>
      <p:ext uri="{BB962C8B-B14F-4D97-AF65-F5344CB8AC3E}">
        <p14:creationId xmlns:p14="http://schemas.microsoft.com/office/powerpoint/2010/main" val="249826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Sources</a:t>
            </a:r>
          </a:p>
        </p:txBody>
      </p:sp>
      <p:sp>
        <p:nvSpPr>
          <p:cNvPr id="3" name="Inhaltsplatzhalter 2"/>
          <p:cNvSpPr txBox="1">
            <a:spLocks noGrp="1"/>
          </p:cNvSpPr>
          <p:nvPr>
            <p:ph type="body" idx="4294967295"/>
          </p:nvPr>
        </p:nvSpPr>
        <p:spPr/>
        <p:txBody>
          <a:bodyPr>
            <a:normAutofit fontScale="92500" lnSpcReduction="20000"/>
          </a:bodyPr>
          <a:lstStyle>
            <a:defPPr marL="432000" lvl="0" indent="-324000" algn="l"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de-DE" sz="2400" b="0" i="0" u="none" strike="noStrike" kern="1200" spc="0">
                <a:ln>
                  <a:noFill/>
                </a:ln>
                <a:solidFill>
                  <a:srgbClr val="000000"/>
                </a:solidFill>
                <a:latin typeface="Calibri"/>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de-DE" sz="2000" b="0" i="0" u="none" strike="noStrike" kern="1200" spc="0">
                <a:ln>
                  <a:noFill/>
                </a:ln>
                <a:solidFill>
                  <a:srgbClr val="000000"/>
                </a:solidFill>
                <a:latin typeface="Calibri"/>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de-DE" sz="2000" b="0" i="0" u="none" strike="noStrike" kern="1200" spc="0">
                <a:ln>
                  <a:noFill/>
                </a:ln>
                <a:solidFill>
                  <a:srgbClr val="000000"/>
                </a:solidFill>
                <a:latin typeface="Calibri"/>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Lucida Sans Unicode" pitchFamily="2"/>
                <a:cs typeface="Mangal" pitchFamily="2"/>
              </a:defRPr>
            </a:lvl9pPr>
          </a:lstStyle>
          <a:p>
            <a:pPr marL="0" lvl="0" indent="0">
              <a:spcBef>
                <a:spcPts val="241"/>
              </a:spcBef>
              <a:spcAft>
                <a:spcPts val="0"/>
              </a:spcAft>
              <a:buNone/>
            </a:pPr>
            <a:r>
              <a:rPr lang="fr-FR" sz="1200">
                <a:latin typeface="Calibri" pitchFamily="18"/>
                <a:cs typeface="Arial" pitchFamily="34"/>
              </a:rPr>
              <a:t>Micha</a:t>
            </a:r>
            <a:r>
              <a:rPr lang="fr-FR" sz="1200">
                <a:latin typeface="Calibri" pitchFamily="18"/>
                <a:ea typeface="Verdana"/>
                <a:cs typeface="Verdana"/>
              </a:rPr>
              <a:t>ë</a:t>
            </a:r>
            <a:r>
              <a:rPr lang="fr-FR" sz="1200">
                <a:latin typeface="Calibri" pitchFamily="18"/>
                <a:ea typeface="Verdana"/>
                <a:cs typeface="Arial" pitchFamily="34"/>
              </a:rPr>
              <a:t>l Foessel, </a:t>
            </a:r>
            <a:r>
              <a:rPr lang="fr-FR" sz="1200">
                <a:latin typeface="Calibri" pitchFamily="18"/>
                <a:ea typeface="Verdana"/>
                <a:cs typeface="Verdana"/>
              </a:rPr>
              <a:t>"</a:t>
            </a:r>
            <a:r>
              <a:rPr lang="fr-FR" sz="1200">
                <a:latin typeface="Calibri" pitchFamily="18"/>
                <a:ea typeface="Verdana"/>
                <a:cs typeface="Arial" pitchFamily="34"/>
              </a:rPr>
              <a:t> Pourquoi les hommes se disputent-ils à propos de Dieu?</a:t>
            </a:r>
            <a:r>
              <a:rPr lang="fr-FR" sz="1200">
                <a:latin typeface="Calibri" pitchFamily="18"/>
                <a:ea typeface="Verdana"/>
                <a:cs typeface="Verdana"/>
              </a:rPr>
              <a:t>"</a:t>
            </a:r>
          </a:p>
          <a:p>
            <a:pPr marL="0" lvl="0" indent="0">
              <a:spcBef>
                <a:spcPts val="241"/>
              </a:spcBef>
              <a:spcAft>
                <a:spcPts val="0"/>
              </a:spcAft>
              <a:buNone/>
            </a:pPr>
            <a:r>
              <a:rPr lang="fr-FR" sz="1200">
                <a:latin typeface="Calibri" pitchFamily="18"/>
                <a:ea typeface="Verdana"/>
                <a:cs typeface="Arial" pitchFamily="34"/>
              </a:rPr>
              <a:t>Ghaleb Benchelkh, </a:t>
            </a:r>
            <a:r>
              <a:rPr lang="fr-FR" sz="1200">
                <a:latin typeface="Calibri" pitchFamily="18"/>
                <a:ea typeface="Verdana"/>
                <a:cs typeface="Verdana"/>
              </a:rPr>
              <a:t>"</a:t>
            </a:r>
            <a:r>
              <a:rPr lang="fr-FR" sz="1200">
                <a:latin typeface="Calibri" pitchFamily="18"/>
                <a:ea typeface="Verdana"/>
                <a:cs typeface="Arial" pitchFamily="34"/>
              </a:rPr>
              <a:t>La la</a:t>
            </a:r>
            <a:r>
              <a:rPr lang="fr-FR" sz="1200">
                <a:latin typeface="Calibri" pitchFamily="18"/>
                <a:ea typeface="Verdana"/>
                <a:cs typeface="Verdana"/>
              </a:rPr>
              <a:t>ïcité au regard du Coran"</a:t>
            </a:r>
          </a:p>
          <a:p>
            <a:pPr marL="0" lvl="0" indent="0">
              <a:spcBef>
                <a:spcPts val="241"/>
              </a:spcBef>
              <a:spcAft>
                <a:spcPts val="0"/>
              </a:spcAft>
              <a:buNone/>
            </a:pPr>
            <a:r>
              <a:rPr lang="fr-FR" sz="1200">
                <a:latin typeface="Calibri" pitchFamily="18"/>
                <a:ea typeface="Verdana"/>
                <a:cs typeface="Arial" pitchFamily="34"/>
              </a:rPr>
              <a:t>Rapha</a:t>
            </a:r>
            <a:r>
              <a:rPr lang="fr-FR" sz="1200">
                <a:latin typeface="Calibri" pitchFamily="18"/>
                <a:ea typeface="Verdana"/>
                <a:cs typeface="Verdana"/>
              </a:rPr>
              <a:t>ël Liogier, "Une laïcité légitime "</a:t>
            </a:r>
          </a:p>
          <a:p>
            <a:pPr marL="0" lvl="0" indent="0">
              <a:spcBef>
                <a:spcPts val="241"/>
              </a:spcBef>
              <a:spcAft>
                <a:spcPts val="0"/>
              </a:spcAft>
              <a:buNone/>
            </a:pPr>
            <a:r>
              <a:rPr lang="fr-FR" sz="1200">
                <a:latin typeface="Calibri" pitchFamily="18"/>
                <a:ea typeface="Verdana"/>
                <a:cs typeface="Arial" pitchFamily="34"/>
              </a:rPr>
              <a:t>Valentine Zuber,</a:t>
            </a:r>
            <a:r>
              <a:rPr lang="fr-FR" sz="1200">
                <a:latin typeface="Calibri" pitchFamily="18"/>
                <a:ea typeface="Verdana"/>
                <a:cs typeface="Verdana"/>
              </a:rPr>
              <a:t> "</a:t>
            </a:r>
            <a:r>
              <a:rPr lang="fr-FR" sz="1200">
                <a:latin typeface="Calibri" pitchFamily="18"/>
                <a:ea typeface="Verdana"/>
                <a:cs typeface="Arial" pitchFamily="34"/>
              </a:rPr>
              <a:t> Le Culte des droits de l‘homme</a:t>
            </a:r>
            <a:r>
              <a:rPr lang="fr-FR" sz="1200">
                <a:latin typeface="Calibri" pitchFamily="18"/>
                <a:ea typeface="Verdana"/>
                <a:cs typeface="Verdana"/>
              </a:rPr>
              <a:t> "</a:t>
            </a:r>
          </a:p>
          <a:p>
            <a:pPr marL="0" lvl="0" indent="0">
              <a:spcBef>
                <a:spcPts val="241"/>
              </a:spcBef>
              <a:spcAft>
                <a:spcPts val="0"/>
              </a:spcAft>
              <a:buNone/>
            </a:pPr>
            <a:r>
              <a:rPr lang="fr-FR" sz="1200">
                <a:latin typeface="Calibri" pitchFamily="18"/>
                <a:ea typeface="Verdana"/>
                <a:cs typeface="Arial" pitchFamily="34"/>
              </a:rPr>
              <a:t>Henri Pena-Ruiz,</a:t>
            </a:r>
            <a:r>
              <a:rPr lang="fr-FR" sz="1200">
                <a:latin typeface="Calibri" pitchFamily="18"/>
                <a:ea typeface="Verdana"/>
                <a:cs typeface="Verdana"/>
              </a:rPr>
              <a:t> "</a:t>
            </a:r>
            <a:r>
              <a:rPr lang="fr-FR" sz="1200">
                <a:latin typeface="Calibri" pitchFamily="18"/>
                <a:ea typeface="Verdana"/>
                <a:cs typeface="Arial" pitchFamily="34"/>
              </a:rPr>
              <a:t>Dictionnaire amoureux de la la</a:t>
            </a:r>
            <a:r>
              <a:rPr lang="fr-FR" sz="1200">
                <a:latin typeface="Calibri" pitchFamily="18"/>
                <a:ea typeface="Verdana"/>
                <a:cs typeface="Verdana"/>
              </a:rPr>
              <a:t>ïcité "</a:t>
            </a:r>
          </a:p>
          <a:p>
            <a:pPr marL="0" lvl="0" indent="0">
              <a:spcBef>
                <a:spcPts val="241"/>
              </a:spcBef>
              <a:spcAft>
                <a:spcPts val="0"/>
              </a:spcAft>
              <a:buNone/>
            </a:pPr>
            <a:r>
              <a:rPr lang="fr-FR" sz="1200">
                <a:latin typeface="Calibri" pitchFamily="18"/>
                <a:ea typeface="Verdana"/>
                <a:cs typeface="Arial" pitchFamily="34"/>
              </a:rPr>
              <a:t>Jean Baubérot, </a:t>
            </a:r>
            <a:r>
              <a:rPr lang="fr-FR" sz="1200">
                <a:latin typeface="Calibri" pitchFamily="18"/>
                <a:ea typeface="Verdana"/>
                <a:cs typeface="Verdana"/>
              </a:rPr>
              <a:t>" </a:t>
            </a:r>
            <a:r>
              <a:rPr lang="fr-FR" sz="1200">
                <a:latin typeface="Calibri" pitchFamily="18"/>
                <a:ea typeface="Verdana"/>
                <a:cs typeface="Arial" pitchFamily="34"/>
              </a:rPr>
              <a:t>La la</a:t>
            </a:r>
            <a:r>
              <a:rPr lang="fr-FR" sz="1200">
                <a:latin typeface="Calibri" pitchFamily="18"/>
                <a:ea typeface="Verdana"/>
                <a:cs typeface="Verdana"/>
              </a:rPr>
              <a:t>ïcité expliquée à M. Sarkozy "</a:t>
            </a:r>
          </a:p>
          <a:p>
            <a:pPr marL="0" lvl="0" indent="0">
              <a:spcBef>
                <a:spcPts val="241"/>
              </a:spcBef>
              <a:spcAft>
                <a:spcPts val="0"/>
              </a:spcAft>
              <a:buNone/>
            </a:pPr>
            <a:r>
              <a:rPr lang="fr-FR" sz="1200">
                <a:latin typeface="Calibri" pitchFamily="18"/>
                <a:ea typeface="Verdana"/>
                <a:cs typeface="Verdana"/>
              </a:rPr>
              <a:t>                           " Les 7 laïcités </a:t>
            </a:r>
            <a:r>
              <a:rPr lang="fr-FR" sz="1200">
                <a:latin typeface="Calibri" pitchFamily="18"/>
                <a:ea typeface="Verdana" pitchFamily="49"/>
                <a:cs typeface="Verdana" pitchFamily="34"/>
              </a:rPr>
              <a:t>françaises </a:t>
            </a:r>
            <a:r>
              <a:rPr lang="fr-FR" sz="1200">
                <a:latin typeface="Calibri" pitchFamily="18"/>
                <a:ea typeface="Verdana"/>
                <a:cs typeface="Verdana"/>
              </a:rPr>
              <a:t>„</a:t>
            </a:r>
          </a:p>
          <a:p>
            <a:pPr marL="0" lvl="0" indent="0">
              <a:spcBef>
                <a:spcPts val="241"/>
              </a:spcBef>
              <a:spcAft>
                <a:spcPts val="0"/>
              </a:spcAft>
              <a:buNone/>
            </a:pPr>
            <a:r>
              <a:rPr lang="fr-FR" sz="1200">
                <a:latin typeface="Calibri" pitchFamily="18"/>
                <a:ea typeface="Verdana"/>
                <a:cs typeface="Arial" pitchFamily="34"/>
              </a:rPr>
              <a:t>France Culture aux Rencontres de Pétrarque,  Liberté, égalité, fraternité… Et demain ?", 13-17 juillet 2015</a:t>
            </a:r>
          </a:p>
          <a:p>
            <a:pPr marL="0" lvl="0" indent="0">
              <a:spcBef>
                <a:spcPts val="241"/>
              </a:spcBef>
              <a:spcAft>
                <a:spcPts val="0"/>
              </a:spcAft>
              <a:buNone/>
            </a:pPr>
            <a:r>
              <a:rPr lang="fr-FR" sz="1200">
                <a:latin typeface="Calibri" pitchFamily="18"/>
                <a:ea typeface="Verdana"/>
                <a:cs typeface="Verdana"/>
              </a:rPr>
              <a:t> </a:t>
            </a:r>
            <a:r>
              <a:rPr lang="fr-FR" sz="1200">
                <a:latin typeface="Calibri" pitchFamily="18"/>
                <a:ea typeface="Verdana"/>
                <a:cs typeface="Arial" pitchFamily="34"/>
              </a:rPr>
              <a:t>Extraits de l‘émission télévisée </a:t>
            </a:r>
            <a:r>
              <a:rPr lang="fr-FR" sz="1200">
                <a:latin typeface="Calibri" pitchFamily="18"/>
                <a:ea typeface="Verdana"/>
                <a:cs typeface="Verdana"/>
              </a:rPr>
              <a:t>" </a:t>
            </a:r>
            <a:r>
              <a:rPr lang="fr-FR" sz="1200">
                <a:latin typeface="Calibri" pitchFamily="18"/>
                <a:ea typeface="Verdana"/>
                <a:cs typeface="Arial" pitchFamily="34"/>
              </a:rPr>
              <a:t>Ce soir ou jamais!</a:t>
            </a:r>
            <a:r>
              <a:rPr lang="fr-FR" sz="1200">
                <a:latin typeface="Calibri" pitchFamily="18"/>
                <a:ea typeface="Verdana"/>
                <a:cs typeface="Verdana"/>
              </a:rPr>
              <a:t> "</a:t>
            </a:r>
            <a:r>
              <a:rPr lang="fr-FR" sz="1200">
                <a:latin typeface="Calibri" pitchFamily="18"/>
                <a:ea typeface="Verdana"/>
                <a:cs typeface="Arial" pitchFamily="34"/>
              </a:rPr>
              <a:t> du 10 avril 2015</a:t>
            </a:r>
          </a:p>
          <a:p>
            <a:pPr marL="0" lvl="0" indent="0">
              <a:spcBef>
                <a:spcPts val="241"/>
              </a:spcBef>
              <a:spcAft>
                <a:spcPts val="0"/>
              </a:spcAft>
              <a:buNone/>
            </a:pPr>
            <a:endParaRPr lang="fr-FR" sz="1200">
              <a:latin typeface="Calibri" pitchFamily="18"/>
              <a:ea typeface="Verdana"/>
              <a:cs typeface="Arial" pitchFamily="34"/>
            </a:endParaRPr>
          </a:p>
          <a:p>
            <a:pPr marL="0" lvl="0" indent="0">
              <a:spcBef>
                <a:spcPts val="221"/>
              </a:spcBef>
              <a:spcAft>
                <a:spcPts val="0"/>
              </a:spcAft>
              <a:buNone/>
            </a:pPr>
            <a:r>
              <a:rPr lang="fr-FR" sz="1100" u="sng">
                <a:solidFill>
                  <a:srgbClr val="0000FF"/>
                </a:solidFill>
                <a:latin typeface="Calibri" pitchFamily="18"/>
                <a:ea typeface="Verdana"/>
                <a:cs typeface="Arial" pitchFamily="34"/>
                <a:hlinkClick r:id="rId3"/>
              </a:rPr>
              <a:t>http://humeursmondialisees.blogspot.de/2015/01/les-musulmans-en-france-combien-de.htm</a:t>
            </a:r>
          </a:p>
          <a:p>
            <a:pPr marL="0" lvl="0" indent="0">
              <a:spcBef>
                <a:spcPts val="241"/>
              </a:spcBef>
              <a:spcAft>
                <a:spcPts val="0"/>
              </a:spcAft>
              <a:buNone/>
            </a:pPr>
            <a:r>
              <a:rPr lang="fr-FR" sz="1100">
                <a:latin typeface="Calibri" pitchFamily="18"/>
                <a:ea typeface="Verdana"/>
                <a:cs typeface="Arial" pitchFamily="34"/>
              </a:rPr>
              <a:t>l</a:t>
            </a:r>
            <a:r>
              <a:rPr lang="fr-FR" sz="1200" u="sng">
                <a:solidFill>
                  <a:srgbClr val="0000FF"/>
                </a:solidFill>
                <a:latin typeface="Calibri" pitchFamily="18"/>
                <a:ea typeface="Verdana"/>
                <a:cs typeface="Arial" pitchFamily="34"/>
                <a:hlinkClick r:id="rId4"/>
              </a:rPr>
              <a:t>http://etoilemarine.blogspot.de/2013_02_01_archive.htm</a:t>
            </a:r>
            <a:r>
              <a:rPr lang="fr-FR" sz="1100" u="sng">
                <a:solidFill>
                  <a:srgbClr val="0000FF"/>
                </a:solidFill>
                <a:latin typeface="Calibri" pitchFamily="18"/>
                <a:ea typeface="Verdana"/>
                <a:cs typeface="Verdana"/>
                <a:hlinkClick r:id="rId5"/>
              </a:rPr>
              <a:t>http://blogs.mediapart.fr/blog/jean-bauberot/070415/ratp-l-enfer-laic-est-pave-de-bonnes-intentions</a:t>
            </a:r>
          </a:p>
          <a:p>
            <a:pPr marL="0" lvl="0" indent="0">
              <a:spcBef>
                <a:spcPts val="221"/>
              </a:spcBef>
              <a:spcAft>
                <a:spcPts val="0"/>
              </a:spcAft>
              <a:buNone/>
            </a:pPr>
            <a:r>
              <a:rPr lang="fr-FR" sz="1100" u="sng">
                <a:solidFill>
                  <a:srgbClr val="0000FF"/>
                </a:solidFill>
                <a:latin typeface="Calibri" pitchFamily="18"/>
                <a:ea typeface="Verdana"/>
                <a:cs typeface="Verdana"/>
                <a:hlinkClick r:id="rId6"/>
              </a:rPr>
              <a:t>http://laicite-revue-de-presse.fr/?p=5640</a:t>
            </a:r>
          </a:p>
          <a:p>
            <a:pPr marL="0" lvl="0" indent="0">
              <a:spcBef>
                <a:spcPts val="221"/>
              </a:spcBef>
              <a:spcAft>
                <a:spcPts val="0"/>
              </a:spcAft>
              <a:buNone/>
            </a:pPr>
            <a:r>
              <a:rPr lang="fr-FR" sz="1100" u="sng">
                <a:solidFill>
                  <a:srgbClr val="0000FF"/>
                </a:solidFill>
                <a:latin typeface="Calibri" pitchFamily="18"/>
                <a:ea typeface="Verdana"/>
                <a:cs typeface="Verdana"/>
                <a:hlinkClick r:id="rId7"/>
              </a:rPr>
              <a:t>http://www.lesechos.fr/16/02/2015/LesEchos/21878-033-ECH_quand-la-loi-de-1905-se-retourne-contre-la-laicite.htm</a:t>
            </a:r>
          </a:p>
          <a:p>
            <a:pPr marL="0" lvl="0" indent="0">
              <a:spcBef>
                <a:spcPts val="221"/>
              </a:spcBef>
              <a:spcAft>
                <a:spcPts val="0"/>
              </a:spcAft>
              <a:buNone/>
            </a:pPr>
            <a:r>
              <a:rPr lang="fr-FR" sz="1100" u="sng">
                <a:solidFill>
                  <a:srgbClr val="0000FF"/>
                </a:solidFill>
                <a:latin typeface="Calibri" pitchFamily="18"/>
                <a:ea typeface="Verdana"/>
                <a:cs typeface="Verdana"/>
                <a:hlinkClick r:id="rId8"/>
              </a:rPr>
              <a:t>http://www.lefigaro.fr/actualite-france/2011/02/16/01016-20110216ARTFIG00692-ce-que-prevoit-reellement-la-loi-de-1905-sur-la-laicite.php</a:t>
            </a:r>
          </a:p>
          <a:p>
            <a:pPr marL="0" lvl="0" indent="0">
              <a:spcBef>
                <a:spcPts val="221"/>
              </a:spcBef>
              <a:spcAft>
                <a:spcPts val="0"/>
              </a:spcAft>
              <a:buNone/>
            </a:pPr>
            <a:r>
              <a:rPr lang="fr-FR" sz="1100" u="sng">
                <a:solidFill>
                  <a:srgbClr val="0000FF"/>
                </a:solidFill>
                <a:latin typeface="Calibri" pitchFamily="18"/>
                <a:ea typeface="Verdana"/>
                <a:cs typeface="Verdana"/>
                <a:hlinkClick r:id="rId9"/>
              </a:rPr>
              <a:t>http://www.ladocumentationfrancaise.fr/dossiers/d000095-laicite-les-debats-100-ans-apres-la-loi-de-1905/la-loi-de-1905-un-cadre-pour-la-laicite</a:t>
            </a:r>
          </a:p>
          <a:p>
            <a:pPr marL="0" lvl="0" indent="0">
              <a:spcBef>
                <a:spcPts val="221"/>
              </a:spcBef>
              <a:spcAft>
                <a:spcPts val="0"/>
              </a:spcAft>
              <a:buNone/>
            </a:pPr>
            <a:r>
              <a:rPr lang="fr-FR" sz="1100" u="sng">
                <a:solidFill>
                  <a:srgbClr val="0000FF"/>
                </a:solidFill>
                <a:latin typeface="Calibri" pitchFamily="18"/>
                <a:ea typeface="Verdana"/>
                <a:cs typeface="Verdana"/>
                <a:hlinkClick r:id="rId10"/>
              </a:rPr>
              <a:t>http://www.lenouveleconomiste.fr/jean-glavany-il-ny-a-pas-besoin-dadapter-la-laicite-la-loi-de-1905-a-prevu-tout-ce-quil-faut-26848/</a:t>
            </a:r>
          </a:p>
          <a:p>
            <a:pPr marL="0" lvl="0" indent="0">
              <a:spcBef>
                <a:spcPts val="221"/>
              </a:spcBef>
              <a:spcAft>
                <a:spcPts val="0"/>
              </a:spcAft>
              <a:buNone/>
            </a:pPr>
            <a:r>
              <a:rPr lang="fr-FR" sz="1100" u="sng">
                <a:solidFill>
                  <a:srgbClr val="0000FF"/>
                </a:solidFill>
                <a:latin typeface="Calibri" pitchFamily="18"/>
                <a:ea typeface="Verdana"/>
                <a:cs typeface="Verdana"/>
                <a:hlinkClick r:id="rId11"/>
              </a:rPr>
              <a:t>http://www.slate.fr/story/96767/liberte-egalite-fraternite-laicite</a:t>
            </a:r>
          </a:p>
          <a:p>
            <a:pPr marL="0" lvl="0" indent="0">
              <a:spcBef>
                <a:spcPts val="221"/>
              </a:spcBef>
              <a:spcAft>
                <a:spcPts val="0"/>
              </a:spcAft>
              <a:buNone/>
            </a:pPr>
            <a:r>
              <a:rPr lang="fr-FR" sz="1100" u="sng">
                <a:solidFill>
                  <a:srgbClr val="0000FF"/>
                </a:solidFill>
                <a:latin typeface="Calibri" pitchFamily="18"/>
                <a:ea typeface="Verdana"/>
                <a:cs typeface="Verdana"/>
                <a:hlinkClick r:id="rId12"/>
              </a:rPr>
              <a:t>http://www.monquotidien.fr/infos/2015/01/15/france/republique-laicite-tolerance-a9307</a:t>
            </a:r>
          </a:p>
          <a:p>
            <a:pPr marL="0" lvl="0" indent="0">
              <a:spcBef>
                <a:spcPts val="221"/>
              </a:spcBef>
              <a:spcAft>
                <a:spcPts val="0"/>
              </a:spcAft>
              <a:buNone/>
            </a:pPr>
            <a:r>
              <a:rPr lang="fr-FR" sz="1100" u="sng">
                <a:solidFill>
                  <a:srgbClr val="0000FF"/>
                </a:solidFill>
                <a:latin typeface="Calibri" pitchFamily="18"/>
                <a:ea typeface="Verdana"/>
                <a:cs typeface="Verdana"/>
                <a:hlinkClick r:id="rId13"/>
              </a:rPr>
              <a:t>http://www.lefigaro.fr/vox/societe/2015/02/06/31003-20150206ARTFIG00199-laicite-le-probleme-est-spirituel-pas-politique.php</a:t>
            </a:r>
          </a:p>
          <a:p>
            <a:pPr marL="0" lvl="0" indent="0">
              <a:spcBef>
                <a:spcPts val="221"/>
              </a:spcBef>
              <a:spcAft>
                <a:spcPts val="0"/>
              </a:spcAft>
              <a:buNone/>
            </a:pPr>
            <a:r>
              <a:rPr lang="fr-FR" sz="1100" u="sng">
                <a:solidFill>
                  <a:srgbClr val="0000FF"/>
                </a:solidFill>
                <a:latin typeface="Calibri" pitchFamily="18"/>
                <a:ea typeface="Verdana"/>
                <a:cs typeface="Verdana"/>
                <a:hlinkClick r:id="rId14"/>
              </a:rPr>
              <a:t>http://www.liberation.fr/societe/2015/06/26/trois-decennies-d-attaques-terroristes-en-france_1337676</a:t>
            </a:r>
          </a:p>
          <a:p>
            <a:pPr marL="0" lvl="0" indent="0">
              <a:spcBef>
                <a:spcPts val="221"/>
              </a:spcBef>
              <a:spcAft>
                <a:spcPts val="0"/>
              </a:spcAft>
              <a:buNone/>
            </a:pPr>
            <a:r>
              <a:rPr lang="fr-FR" sz="1100" u="sng">
                <a:solidFill>
                  <a:srgbClr val="0000FF"/>
                </a:solidFill>
                <a:latin typeface="Calibri" pitchFamily="18"/>
                <a:ea typeface="Verdana"/>
                <a:cs typeface="Verdana"/>
                <a:hlinkClick r:id="rId15"/>
              </a:rPr>
              <a:t>http://www.lemondedesreligions.fr/actualite/olivier-roy-la-laicite-est-devenue-une-ideologie-13-03-2015-4600_118.php</a:t>
            </a:r>
          </a:p>
          <a:p>
            <a:pPr marL="0" lvl="0" indent="0">
              <a:spcBef>
                <a:spcPts val="221"/>
              </a:spcBef>
              <a:spcAft>
                <a:spcPts val="0"/>
              </a:spcAft>
              <a:buNone/>
            </a:pPr>
            <a:r>
              <a:rPr lang="fr-FR" sz="1100" u="sng">
                <a:solidFill>
                  <a:srgbClr val="0000FF"/>
                </a:solidFill>
                <a:latin typeface="Calibri" pitchFamily="18"/>
                <a:ea typeface="Verdana"/>
                <a:cs typeface="Verdana"/>
                <a:hlinkClick r:id="rId16"/>
              </a:rPr>
              <a:t>http://www.humanite.fr/jean-bauberot-les-lois-de-liberte-sont-aussi-des-lois-de-laicite-562867</a:t>
            </a:r>
          </a:p>
          <a:p>
            <a:pPr marL="0" lvl="0" indent="0">
              <a:spcBef>
                <a:spcPts val="241"/>
              </a:spcBef>
              <a:spcAft>
                <a:spcPts val="0"/>
              </a:spcAft>
              <a:buNone/>
            </a:pPr>
            <a:r>
              <a:rPr lang="fr-FR" sz="1200" u="sng">
                <a:solidFill>
                  <a:srgbClr val="0000FF"/>
                </a:solidFill>
                <a:latin typeface="Calibri" pitchFamily="18"/>
                <a:ea typeface="Verdana"/>
                <a:cs typeface="Verdana"/>
                <a:hlinkClick r:id="rId17"/>
              </a:rPr>
              <a:t>http://www.la-croix.com/Actualite/France/Attentat-contre-Charlie-Hebdo-la-laicite-en-question-2015-01-13-1266662</a:t>
            </a:r>
          </a:p>
          <a:p>
            <a:pPr marL="0" lvl="0" indent="0">
              <a:spcBef>
                <a:spcPts val="241"/>
              </a:spcBef>
              <a:spcAft>
                <a:spcPts val="0"/>
              </a:spcAft>
              <a:buNone/>
            </a:pPr>
            <a:r>
              <a:rPr lang="fr-FR" sz="1200" u="sng">
                <a:solidFill>
                  <a:srgbClr val="0000FF"/>
                </a:solidFill>
                <a:latin typeface="Calibri" pitchFamily="18"/>
                <a:ea typeface="Verdana"/>
                <a:cs typeface="Verdana"/>
                <a:hlinkClick r:id="rId18"/>
              </a:rPr>
              <a:t>http://tempsreel.nouvelobs.com/societe/20150624.OBS1491/ramadan-porc-a-la-cantine-uniforme-les-maires-de-france-en-reconquete-laique.html</a:t>
            </a:r>
          </a:p>
          <a:p>
            <a:pPr marL="0" lvl="0" indent="0">
              <a:spcBef>
                <a:spcPts val="241"/>
              </a:spcBef>
              <a:spcAft>
                <a:spcPts val="0"/>
              </a:spcAft>
              <a:buNone/>
            </a:pPr>
            <a:r>
              <a:rPr lang="fr-FR" sz="1200" u="sng">
                <a:solidFill>
                  <a:srgbClr val="0000FF"/>
                </a:solidFill>
                <a:latin typeface="Calibri" pitchFamily="18"/>
                <a:ea typeface="Verdana"/>
                <a:cs typeface="Verdana"/>
                <a:hlinkClick r:id="rId19"/>
              </a:rPr>
              <a:t>https://www.youtube.com/watch?v=LC1pt1albpA</a:t>
            </a:r>
          </a:p>
          <a:p>
            <a:pPr marL="0" lvl="0" indent="0">
              <a:spcBef>
                <a:spcPts val="241"/>
              </a:spcBef>
              <a:spcAft>
                <a:spcPts val="0"/>
              </a:spcAft>
              <a:buNone/>
            </a:pPr>
            <a:r>
              <a:rPr lang="fr-FR" sz="1200" u="sng">
                <a:solidFill>
                  <a:srgbClr val="0000FF"/>
                </a:solidFill>
                <a:latin typeface="Calibri" pitchFamily="18"/>
                <a:ea typeface="Verdana"/>
                <a:cs typeface="Verdana"/>
                <a:hlinkClick r:id="rId20"/>
              </a:rPr>
              <a:t>http://cache.media.education.gouv.fr/file/09_Septembre/64/0/chartelaicite_3_268640.pdf</a:t>
            </a:r>
          </a:p>
          <a:p>
            <a:pPr marL="0" lvl="0" indent="0">
              <a:spcBef>
                <a:spcPts val="241"/>
              </a:spcBef>
              <a:spcAft>
                <a:spcPts val="0"/>
              </a:spcAft>
              <a:buNone/>
            </a:pPr>
            <a:endParaRPr lang="fr-FR" sz="1200">
              <a:latin typeface="Calibri" pitchFamily="18"/>
              <a:ea typeface="Verdana"/>
              <a:cs typeface="Verdana"/>
            </a:endParaRPr>
          </a:p>
          <a:p>
            <a:pPr marL="0" lvl="0" indent="0">
              <a:spcBef>
                <a:spcPts val="241"/>
              </a:spcBef>
              <a:spcAft>
                <a:spcPts val="0"/>
              </a:spcAft>
              <a:buNone/>
            </a:pPr>
            <a:endParaRPr lang="fr-FR" sz="1200">
              <a:latin typeface="Calibri" pitchFamily="18"/>
              <a:ea typeface="Verdana"/>
              <a:cs typeface="Verdana"/>
            </a:endParaRPr>
          </a:p>
          <a:p>
            <a:pPr marL="0" lvl="0" indent="0">
              <a:spcBef>
                <a:spcPts val="641"/>
              </a:spcBef>
              <a:spcAft>
                <a:spcPts val="0"/>
              </a:spcAft>
              <a:buNone/>
            </a:pPr>
            <a:endParaRPr lang="fr-FR">
              <a:latin typeface="Calibri" pitchFamily="18"/>
              <a:ea typeface="Verdana"/>
              <a:cs typeface="Verdana"/>
            </a:endParaRPr>
          </a:p>
          <a:p>
            <a:pPr marL="0" lvl="0" indent="0">
              <a:spcBef>
                <a:spcPts val="641"/>
              </a:spcBef>
              <a:spcAft>
                <a:spcPts val="0"/>
              </a:spcAft>
              <a:buNone/>
            </a:pPr>
            <a:endParaRPr lang="fr-FR">
              <a:latin typeface="Calibri" pitchFamily="18"/>
              <a:ea typeface="Verdana"/>
              <a:cs typeface="Verdana"/>
            </a:endParaRPr>
          </a:p>
        </p:txBody>
      </p:sp>
    </p:spTree>
    <p:extLst>
      <p:ext uri="{BB962C8B-B14F-4D97-AF65-F5344CB8AC3E}">
        <p14:creationId xmlns:p14="http://schemas.microsoft.com/office/powerpoint/2010/main" val="29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La </a:t>
            </a:r>
            <a:r>
              <a:rPr lang="de-DE" dirty="0" err="1" smtClean="0"/>
              <a:t>la</a:t>
            </a:r>
            <a:r>
              <a:rPr lang="de-DE" dirty="0" err="1" smtClean="0">
                <a:latin typeface="Verdana"/>
                <a:ea typeface="Verdana"/>
                <a:cs typeface="Verdana"/>
              </a:rPr>
              <a:t>ïcité</a:t>
            </a:r>
            <a:r>
              <a:rPr lang="de-DE" dirty="0" smtClean="0">
                <a:latin typeface="Verdana"/>
                <a:ea typeface="Verdana"/>
                <a:cs typeface="Verdana"/>
              </a:rPr>
              <a:t> au </a:t>
            </a:r>
            <a:r>
              <a:rPr lang="de-DE" dirty="0" err="1" smtClean="0">
                <a:latin typeface="Verdana"/>
                <a:ea typeface="Verdana"/>
                <a:cs typeface="Verdana"/>
              </a:rPr>
              <a:t>coeur</a:t>
            </a:r>
            <a:r>
              <a:rPr lang="de-DE" dirty="0" smtClean="0">
                <a:latin typeface="Verdana"/>
                <a:ea typeface="Verdana"/>
                <a:cs typeface="Verdana"/>
              </a:rPr>
              <a:t> de </a:t>
            </a:r>
            <a:r>
              <a:rPr lang="de-DE" dirty="0" err="1" smtClean="0">
                <a:latin typeface="Verdana"/>
                <a:ea typeface="Verdana"/>
                <a:cs typeface="Verdana"/>
              </a:rPr>
              <a:t>l‘actualité</a:t>
            </a:r>
            <a:r>
              <a:rPr lang="de-DE" dirty="0" smtClean="0">
                <a:latin typeface="Verdana"/>
                <a:ea typeface="Verdana"/>
                <a:cs typeface="Verdana"/>
              </a:rPr>
              <a:t> du </a:t>
            </a:r>
            <a:r>
              <a:rPr lang="de-DE" dirty="0" err="1" smtClean="0">
                <a:latin typeface="Verdana"/>
                <a:ea typeface="Verdana"/>
                <a:cs typeface="Verdana"/>
              </a:rPr>
              <a:t>XXIe</a:t>
            </a:r>
            <a:r>
              <a:rPr lang="de-DE" dirty="0" smtClean="0">
                <a:latin typeface="Verdana"/>
                <a:ea typeface="Verdana"/>
                <a:cs typeface="Verdana"/>
              </a:rPr>
              <a:t> </a:t>
            </a:r>
            <a:r>
              <a:rPr lang="de-DE" dirty="0" err="1" smtClean="0">
                <a:latin typeface="Verdana"/>
                <a:ea typeface="Verdana"/>
                <a:cs typeface="Verdana"/>
              </a:rPr>
              <a:t>siècle</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1800" dirty="0" err="1" smtClean="0"/>
              <a:t>Comme</a:t>
            </a:r>
            <a:r>
              <a:rPr lang="de-DE" sz="1800" dirty="0" smtClean="0"/>
              <a:t> en </a:t>
            </a:r>
            <a:r>
              <a:rPr lang="de-DE" sz="1800" dirty="0" err="1" smtClean="0"/>
              <a:t>témoignent</a:t>
            </a:r>
            <a:r>
              <a:rPr lang="de-DE" sz="1800" dirty="0" smtClean="0"/>
              <a:t>…</a:t>
            </a:r>
          </a:p>
          <a:p>
            <a:pPr marL="0" indent="0">
              <a:buNone/>
            </a:pPr>
            <a:r>
              <a:rPr lang="de-DE" sz="1800" dirty="0" smtClean="0">
                <a:latin typeface="Arial Black"/>
              </a:rPr>
              <a:t>● la </a:t>
            </a:r>
            <a:r>
              <a:rPr lang="de-DE" sz="1800" dirty="0" err="1" smtClean="0">
                <a:latin typeface="Arial Black"/>
              </a:rPr>
              <a:t>parution</a:t>
            </a:r>
            <a:r>
              <a:rPr lang="de-DE" sz="1800" dirty="0" smtClean="0">
                <a:latin typeface="Arial Black"/>
              </a:rPr>
              <a:t> de </a:t>
            </a:r>
            <a:r>
              <a:rPr lang="de-DE" sz="1800" dirty="0" err="1" smtClean="0">
                <a:latin typeface="Arial Black"/>
              </a:rPr>
              <a:t>nombreux</a:t>
            </a:r>
            <a:r>
              <a:rPr lang="de-DE" sz="1800" dirty="0" smtClean="0">
                <a:latin typeface="Arial Black"/>
              </a:rPr>
              <a:t> </a:t>
            </a:r>
            <a:r>
              <a:rPr lang="de-DE" sz="1800" dirty="0" err="1" smtClean="0">
                <a:latin typeface="Arial Black"/>
              </a:rPr>
              <a:t>ouvrages</a:t>
            </a:r>
            <a:endParaRPr lang="de-DE" sz="1800" dirty="0" smtClean="0">
              <a:latin typeface="Arial Black"/>
            </a:endParaRPr>
          </a:p>
          <a:p>
            <a:pPr marL="0" indent="0">
              <a:buNone/>
            </a:pPr>
            <a:r>
              <a:rPr lang="de-DE" sz="1800" dirty="0" smtClean="0">
                <a:latin typeface="Arial Black"/>
              </a:rPr>
              <a:t>- </a:t>
            </a:r>
            <a:r>
              <a:rPr lang="de-DE" sz="1800" dirty="0" smtClean="0">
                <a:latin typeface="Arial" panose="020B0604020202020204" pitchFamily="34" charset="0"/>
                <a:cs typeface="Arial" panose="020B0604020202020204" pitchFamily="34" charset="0"/>
              </a:rPr>
              <a:t>Micha</a:t>
            </a:r>
            <a:r>
              <a:rPr lang="de-DE" sz="1800" dirty="0" smtClean="0">
                <a:latin typeface="Verdana"/>
                <a:ea typeface="Verdana"/>
                <a:cs typeface="Verdana"/>
              </a:rPr>
              <a:t>ë</a:t>
            </a:r>
            <a:r>
              <a:rPr lang="de-DE" sz="1800" dirty="0" smtClean="0">
                <a:latin typeface="Arial" panose="020B0604020202020204" pitchFamily="34" charset="0"/>
                <a:cs typeface="Arial" panose="020B0604020202020204" pitchFamily="34" charset="0"/>
              </a:rPr>
              <a:t>l </a:t>
            </a:r>
            <a:r>
              <a:rPr lang="de-DE" sz="1800" dirty="0" err="1" smtClean="0">
                <a:latin typeface="Arial" panose="020B0604020202020204" pitchFamily="34" charset="0"/>
                <a:cs typeface="Arial" panose="020B0604020202020204" pitchFamily="34" charset="0"/>
              </a:rPr>
              <a:t>Foessel</a:t>
            </a:r>
            <a:r>
              <a:rPr lang="de-DE" sz="1800" dirty="0" smtClean="0">
                <a:latin typeface="Arial" panose="020B0604020202020204" pitchFamily="34" charset="0"/>
                <a:cs typeface="Arial" panose="020B0604020202020204" pitchFamily="34" charset="0"/>
              </a:rPr>
              <a:t>, </a:t>
            </a:r>
            <a:r>
              <a:rPr lang="de-DE" sz="1800" dirty="0" smtClean="0">
                <a:latin typeface="Verdana"/>
                <a:ea typeface="Verdana"/>
                <a:cs typeface="Verdana"/>
              </a:rPr>
              <a:t>"</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Pourquoi</a:t>
            </a:r>
            <a:r>
              <a:rPr lang="de-DE" sz="1800" dirty="0" smtClean="0">
                <a:latin typeface="Arial" panose="020B0604020202020204" pitchFamily="34" charset="0"/>
                <a:cs typeface="Arial" panose="020B0604020202020204" pitchFamily="34" charset="0"/>
              </a:rPr>
              <a:t> les </a:t>
            </a:r>
            <a:r>
              <a:rPr lang="de-DE" sz="1800" dirty="0" err="1" smtClean="0">
                <a:latin typeface="Arial" panose="020B0604020202020204" pitchFamily="34" charset="0"/>
                <a:cs typeface="Arial" panose="020B0604020202020204" pitchFamily="34" charset="0"/>
              </a:rPr>
              <a:t>hommes</a:t>
            </a:r>
            <a:r>
              <a:rPr lang="de-DE" sz="1800" dirty="0" smtClean="0">
                <a:latin typeface="Arial" panose="020B0604020202020204" pitchFamily="34" charset="0"/>
                <a:cs typeface="Arial" panose="020B0604020202020204" pitchFamily="34" charset="0"/>
              </a:rPr>
              <a:t> se </a:t>
            </a:r>
            <a:r>
              <a:rPr lang="de-DE" sz="1800" dirty="0" err="1" smtClean="0">
                <a:latin typeface="Arial" panose="020B0604020202020204" pitchFamily="34" charset="0"/>
                <a:cs typeface="Arial" panose="020B0604020202020204" pitchFamily="34" charset="0"/>
              </a:rPr>
              <a:t>disputent-ils</a:t>
            </a:r>
            <a:r>
              <a:rPr lang="de-DE" sz="1800" dirty="0" smtClean="0">
                <a:latin typeface="Arial" panose="020B0604020202020204" pitchFamily="34" charset="0"/>
                <a:cs typeface="Arial" panose="020B0604020202020204" pitchFamily="34" charset="0"/>
              </a:rPr>
              <a:t> à </a:t>
            </a:r>
            <a:r>
              <a:rPr lang="de-DE" sz="1800" dirty="0" err="1" smtClean="0">
                <a:latin typeface="Arial" panose="020B0604020202020204" pitchFamily="34" charset="0"/>
                <a:cs typeface="Arial" panose="020B0604020202020204" pitchFamily="34" charset="0"/>
              </a:rPr>
              <a:t>propos</a:t>
            </a:r>
            <a:r>
              <a:rPr lang="de-DE" sz="1800" dirty="0" smtClean="0">
                <a:latin typeface="Arial" panose="020B0604020202020204" pitchFamily="34" charset="0"/>
                <a:cs typeface="Arial" panose="020B0604020202020204" pitchFamily="34" charset="0"/>
              </a:rPr>
              <a:t> de </a:t>
            </a:r>
            <a:r>
              <a:rPr lang="de-DE" sz="1800" dirty="0" err="1" smtClean="0">
                <a:latin typeface="Arial" panose="020B0604020202020204" pitchFamily="34" charset="0"/>
                <a:cs typeface="Arial" panose="020B0604020202020204" pitchFamily="34" charset="0"/>
              </a:rPr>
              <a:t>Dieu</a:t>
            </a:r>
            <a:r>
              <a:rPr lang="de-DE" sz="1800" dirty="0" smtClean="0">
                <a:latin typeface="Arial" panose="020B0604020202020204" pitchFamily="34" charset="0"/>
                <a:cs typeface="Arial" panose="020B0604020202020204" pitchFamily="34" charset="0"/>
              </a:rPr>
              <a:t>?</a:t>
            </a:r>
            <a:r>
              <a:rPr lang="de-DE" sz="1800" dirty="0" smtClean="0">
                <a:latin typeface="Verdana"/>
                <a:ea typeface="Verdana"/>
                <a:cs typeface="Verdana"/>
              </a:rPr>
              <a:t>"</a:t>
            </a:r>
            <a:endParaRPr lang="de-DE" sz="1800" dirty="0" smtClean="0">
              <a:latin typeface="Arial" panose="020B0604020202020204" pitchFamily="34" charset="0"/>
              <a:cs typeface="Arial" panose="020B0604020202020204" pitchFamily="34" charset="0"/>
            </a:endParaRPr>
          </a:p>
          <a:p>
            <a:pPr marL="0" indent="0">
              <a:buNone/>
            </a:pPr>
            <a:r>
              <a:rPr lang="de-DE" sz="1800" dirty="0" smtClean="0">
                <a:latin typeface="Arial Black" panose="020B0A04020102020204" pitchFamily="34" charset="0"/>
              </a:rPr>
              <a:t>- </a:t>
            </a:r>
            <a:r>
              <a:rPr lang="de-DE" sz="1800" dirty="0" smtClean="0">
                <a:latin typeface="Arial" panose="020B0604020202020204" pitchFamily="34" charset="0"/>
                <a:cs typeface="Arial" panose="020B0604020202020204" pitchFamily="34" charset="0"/>
              </a:rPr>
              <a:t>Ghaleb </a:t>
            </a:r>
            <a:r>
              <a:rPr lang="de-DE" sz="1800" dirty="0" err="1" smtClean="0">
                <a:latin typeface="Arial" panose="020B0604020202020204" pitchFamily="34" charset="0"/>
                <a:cs typeface="Arial" panose="020B0604020202020204" pitchFamily="34" charset="0"/>
              </a:rPr>
              <a:t>Benchelkh</a:t>
            </a:r>
            <a:r>
              <a:rPr lang="de-DE" sz="1800" dirty="0" smtClean="0">
                <a:latin typeface="Arial" panose="020B0604020202020204" pitchFamily="34" charset="0"/>
                <a:cs typeface="Arial" panose="020B0604020202020204" pitchFamily="34" charset="0"/>
              </a:rPr>
              <a:t>, </a:t>
            </a:r>
            <a:r>
              <a:rPr lang="de-DE" sz="1800" dirty="0" smtClean="0">
                <a:latin typeface="Verdana"/>
                <a:ea typeface="Verdana"/>
                <a:cs typeface="Verdana"/>
              </a:rPr>
              <a:t>"</a:t>
            </a:r>
            <a:r>
              <a:rPr lang="de-DE" sz="1800" dirty="0" smtClean="0">
                <a:latin typeface="Arial" panose="020B0604020202020204" pitchFamily="34" charset="0"/>
                <a:cs typeface="Arial" panose="020B0604020202020204" pitchFamily="34" charset="0"/>
              </a:rPr>
              <a:t>La </a:t>
            </a:r>
            <a:r>
              <a:rPr lang="de-DE" sz="1800" dirty="0" err="1" smtClean="0">
                <a:latin typeface="Arial" panose="020B0604020202020204" pitchFamily="34" charset="0"/>
                <a:cs typeface="Arial" panose="020B0604020202020204" pitchFamily="34" charset="0"/>
              </a:rPr>
              <a:t>la</a:t>
            </a:r>
            <a:r>
              <a:rPr lang="de-DE" sz="1800" dirty="0" err="1" smtClean="0">
                <a:latin typeface="Verdana"/>
                <a:ea typeface="Verdana"/>
                <a:cs typeface="Verdana"/>
              </a:rPr>
              <a:t>ïcité</a:t>
            </a:r>
            <a:r>
              <a:rPr lang="de-DE" sz="1800" dirty="0" smtClean="0">
                <a:latin typeface="Verdana"/>
                <a:ea typeface="Verdana"/>
                <a:cs typeface="Verdana"/>
              </a:rPr>
              <a:t> au </a:t>
            </a:r>
            <a:r>
              <a:rPr lang="de-DE" sz="1800" dirty="0" err="1" smtClean="0">
                <a:latin typeface="Verdana"/>
                <a:ea typeface="Verdana"/>
                <a:cs typeface="Verdana"/>
              </a:rPr>
              <a:t>regard</a:t>
            </a:r>
            <a:r>
              <a:rPr lang="de-DE" sz="1800" dirty="0" smtClean="0">
                <a:latin typeface="Verdana"/>
                <a:ea typeface="Verdana"/>
                <a:cs typeface="Verdana"/>
              </a:rPr>
              <a:t> du </a:t>
            </a:r>
            <a:r>
              <a:rPr lang="de-DE" sz="1800" dirty="0" err="1" smtClean="0">
                <a:latin typeface="Verdana"/>
                <a:ea typeface="Verdana"/>
                <a:cs typeface="Verdana"/>
              </a:rPr>
              <a:t>Coran</a:t>
            </a:r>
            <a:r>
              <a:rPr lang="de-DE" sz="1800" dirty="0">
                <a:latin typeface="Verdana"/>
                <a:ea typeface="Verdana"/>
                <a:cs typeface="Verdana"/>
              </a:rPr>
              <a:t>"</a:t>
            </a:r>
            <a:endParaRPr lang="de-DE" sz="1800" dirty="0" smtClean="0">
              <a:latin typeface="Verdana"/>
              <a:ea typeface="Verdana"/>
              <a:cs typeface="Verdana"/>
            </a:endParaRPr>
          </a:p>
          <a:p>
            <a:pPr marL="0" indent="0">
              <a:buNone/>
            </a:pPr>
            <a:r>
              <a:rPr lang="de-DE" sz="1800" dirty="0" smtClean="0">
                <a:latin typeface="Arial Black" panose="020B0A040201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Rapha</a:t>
            </a:r>
            <a:r>
              <a:rPr lang="de-DE" sz="1800" dirty="0" smtClean="0">
                <a:latin typeface="Verdana"/>
                <a:ea typeface="Verdana"/>
                <a:cs typeface="Verdana"/>
              </a:rPr>
              <a:t>ël </a:t>
            </a:r>
            <a:r>
              <a:rPr lang="de-DE" sz="1800" dirty="0" err="1" smtClean="0">
                <a:latin typeface="Verdana"/>
                <a:ea typeface="Verdana"/>
                <a:cs typeface="Verdana"/>
              </a:rPr>
              <a:t>Liogier</a:t>
            </a:r>
            <a:r>
              <a:rPr lang="de-DE" sz="1800" dirty="0" smtClean="0">
                <a:latin typeface="Verdana"/>
                <a:ea typeface="Verdana"/>
                <a:cs typeface="Verdana"/>
              </a:rPr>
              <a:t>, "</a:t>
            </a:r>
            <a:r>
              <a:rPr lang="de-DE" sz="1800" dirty="0" err="1" smtClean="0">
                <a:latin typeface="Verdana"/>
                <a:ea typeface="Verdana"/>
                <a:cs typeface="Verdana"/>
              </a:rPr>
              <a:t>Une</a:t>
            </a:r>
            <a:r>
              <a:rPr lang="de-DE" sz="1800" dirty="0" smtClean="0">
                <a:latin typeface="Verdana"/>
                <a:ea typeface="Verdana"/>
                <a:cs typeface="Verdana"/>
              </a:rPr>
              <a:t> </a:t>
            </a:r>
            <a:r>
              <a:rPr lang="de-DE" sz="1800" dirty="0" err="1" smtClean="0">
                <a:latin typeface="Verdana"/>
                <a:ea typeface="Verdana"/>
                <a:cs typeface="Verdana"/>
              </a:rPr>
              <a:t>laïcité</a:t>
            </a:r>
            <a:r>
              <a:rPr lang="de-DE" sz="1800" dirty="0" smtClean="0">
                <a:latin typeface="Verdana"/>
                <a:ea typeface="Verdana"/>
                <a:cs typeface="Verdana"/>
              </a:rPr>
              <a:t> </a:t>
            </a:r>
            <a:r>
              <a:rPr lang="de-DE" sz="1800" dirty="0" err="1">
                <a:latin typeface="Verdana"/>
                <a:ea typeface="Verdana"/>
                <a:cs typeface="Verdana"/>
              </a:rPr>
              <a:t>légitime</a:t>
            </a:r>
            <a:r>
              <a:rPr lang="de-DE" sz="1800" dirty="0">
                <a:latin typeface="Verdana"/>
                <a:ea typeface="Verdana"/>
                <a:cs typeface="Verdana"/>
              </a:rPr>
              <a:t> "</a:t>
            </a:r>
            <a:endParaRPr lang="de-DE" sz="1800" dirty="0" smtClean="0">
              <a:latin typeface="Verdana"/>
              <a:ea typeface="Verdana"/>
              <a:cs typeface="Verdana"/>
            </a:endParaRPr>
          </a:p>
          <a:p>
            <a:pPr marL="0" indent="0">
              <a:buNone/>
            </a:pPr>
            <a:r>
              <a:rPr lang="de-DE" sz="1800" dirty="0" smtClean="0">
                <a:latin typeface="Arial Black" panose="020B0A040201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Valentine Zuber,</a:t>
            </a:r>
            <a:r>
              <a:rPr lang="de-DE" sz="1800" dirty="0">
                <a:latin typeface="Verdana"/>
                <a:ea typeface="Verdana"/>
                <a:cs typeface="Verdana"/>
              </a:rPr>
              <a:t> "</a:t>
            </a:r>
            <a:r>
              <a:rPr lang="de-DE" sz="1800" dirty="0" smtClean="0">
                <a:latin typeface="Arial" panose="020B0604020202020204" pitchFamily="34" charset="0"/>
                <a:cs typeface="Arial" panose="020B0604020202020204" pitchFamily="34" charset="0"/>
              </a:rPr>
              <a:t> Le </a:t>
            </a:r>
            <a:r>
              <a:rPr lang="de-DE" sz="1800" dirty="0" err="1" smtClean="0">
                <a:latin typeface="Arial" panose="020B0604020202020204" pitchFamily="34" charset="0"/>
                <a:cs typeface="Arial" panose="020B0604020202020204" pitchFamily="34" charset="0"/>
              </a:rPr>
              <a:t>Culte</a:t>
            </a:r>
            <a:r>
              <a:rPr lang="de-DE" sz="1800" dirty="0" smtClean="0">
                <a:latin typeface="Arial" panose="020B0604020202020204" pitchFamily="34" charset="0"/>
                <a:cs typeface="Arial" panose="020B0604020202020204" pitchFamily="34" charset="0"/>
              </a:rPr>
              <a:t> des </a:t>
            </a:r>
            <a:r>
              <a:rPr lang="de-DE" sz="1800" dirty="0" err="1" smtClean="0">
                <a:latin typeface="Arial" panose="020B0604020202020204" pitchFamily="34" charset="0"/>
                <a:cs typeface="Arial" panose="020B0604020202020204" pitchFamily="34" charset="0"/>
              </a:rPr>
              <a:t>droits</a:t>
            </a:r>
            <a:r>
              <a:rPr lang="de-DE" sz="1800" dirty="0" smtClean="0">
                <a:latin typeface="Arial" panose="020B0604020202020204" pitchFamily="34" charset="0"/>
                <a:cs typeface="Arial" panose="020B0604020202020204" pitchFamily="34" charset="0"/>
              </a:rPr>
              <a:t> de </a:t>
            </a:r>
            <a:r>
              <a:rPr lang="de-DE" sz="1800" dirty="0" err="1" smtClean="0">
                <a:latin typeface="Arial" panose="020B0604020202020204" pitchFamily="34" charset="0"/>
                <a:cs typeface="Arial" panose="020B0604020202020204" pitchFamily="34" charset="0"/>
              </a:rPr>
              <a:t>l‘homme</a:t>
            </a:r>
            <a:r>
              <a:rPr lang="de-DE" sz="1800" dirty="0">
                <a:latin typeface="Verdana"/>
                <a:ea typeface="Verdana"/>
                <a:cs typeface="Verdana"/>
              </a:rPr>
              <a:t> "</a:t>
            </a:r>
            <a:endParaRPr lang="de-DE" sz="1800" dirty="0" smtClean="0">
              <a:latin typeface="Arial" panose="020B0604020202020204" pitchFamily="34" charset="0"/>
              <a:cs typeface="Arial" panose="020B0604020202020204" pitchFamily="34" charset="0"/>
            </a:endParaRPr>
          </a:p>
          <a:p>
            <a:pPr marL="0" indent="0">
              <a:buNone/>
            </a:pPr>
            <a:r>
              <a:rPr lang="de-DE" sz="1800" dirty="0" smtClean="0">
                <a:latin typeface="Arial Black" panose="020B0A040201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Henri Pena-Ruiz,</a:t>
            </a:r>
            <a:r>
              <a:rPr lang="de-DE" sz="1800" dirty="0" smtClean="0">
                <a:latin typeface="Verdana"/>
                <a:ea typeface="Verdana"/>
                <a:cs typeface="Verdana"/>
              </a:rPr>
              <a:t> "</a:t>
            </a:r>
            <a:r>
              <a:rPr lang="de-DE" sz="1800" dirty="0" err="1" smtClean="0">
                <a:latin typeface="Arial" panose="020B0604020202020204" pitchFamily="34" charset="0"/>
                <a:cs typeface="Arial" panose="020B0604020202020204" pitchFamily="34" charset="0"/>
              </a:rPr>
              <a:t>Dictionnaire</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amoureux</a:t>
            </a:r>
            <a:r>
              <a:rPr lang="de-DE" sz="1800" dirty="0" smtClean="0">
                <a:latin typeface="Arial" panose="020B0604020202020204" pitchFamily="34" charset="0"/>
                <a:cs typeface="Arial" panose="020B0604020202020204" pitchFamily="34" charset="0"/>
              </a:rPr>
              <a:t> de la </a:t>
            </a:r>
            <a:r>
              <a:rPr lang="de-DE" sz="1800" dirty="0" err="1" smtClean="0">
                <a:latin typeface="Arial" panose="020B0604020202020204" pitchFamily="34" charset="0"/>
                <a:cs typeface="Arial" panose="020B0604020202020204" pitchFamily="34" charset="0"/>
              </a:rPr>
              <a:t>la</a:t>
            </a:r>
            <a:r>
              <a:rPr lang="de-DE" sz="1800" dirty="0" err="1">
                <a:latin typeface="Verdana"/>
                <a:ea typeface="Verdana"/>
                <a:cs typeface="Verdana"/>
              </a:rPr>
              <a:t>ïcité</a:t>
            </a:r>
            <a:r>
              <a:rPr lang="de-DE" sz="1800" dirty="0">
                <a:latin typeface="Verdana"/>
                <a:ea typeface="Verdana"/>
                <a:cs typeface="Verdana"/>
              </a:rPr>
              <a:t> "</a:t>
            </a:r>
            <a:endParaRPr lang="de-DE" sz="1800" dirty="0" smtClean="0">
              <a:latin typeface="Verdana"/>
              <a:ea typeface="Verdana"/>
              <a:cs typeface="Verdana"/>
            </a:endParaRPr>
          </a:p>
          <a:p>
            <a:pPr marL="0" indent="0">
              <a:buNone/>
            </a:pPr>
            <a:r>
              <a:rPr lang="de-DE" sz="1800" dirty="0" smtClean="0">
                <a:latin typeface="Arial Black" panose="020B0A040201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Jean </a:t>
            </a:r>
            <a:r>
              <a:rPr lang="de-DE" sz="1800" dirty="0" err="1" smtClean="0">
                <a:latin typeface="Arial" panose="020B0604020202020204" pitchFamily="34" charset="0"/>
                <a:cs typeface="Arial" panose="020B0604020202020204" pitchFamily="34" charset="0"/>
              </a:rPr>
              <a:t>Baubérot</a:t>
            </a:r>
            <a:r>
              <a:rPr lang="de-DE" sz="1800" dirty="0" smtClean="0">
                <a:latin typeface="Arial" panose="020B0604020202020204" pitchFamily="34" charset="0"/>
                <a:cs typeface="Arial" panose="020B0604020202020204" pitchFamily="34" charset="0"/>
              </a:rPr>
              <a:t>, </a:t>
            </a:r>
            <a:r>
              <a:rPr lang="de-DE" sz="1800" dirty="0">
                <a:latin typeface="Verdana"/>
                <a:ea typeface="Verdana"/>
                <a:cs typeface="Verdana"/>
              </a:rPr>
              <a:t>" </a:t>
            </a:r>
            <a:r>
              <a:rPr lang="de-DE" sz="1800" dirty="0" smtClean="0">
                <a:latin typeface="Arial" panose="020B0604020202020204" pitchFamily="34" charset="0"/>
                <a:cs typeface="Arial" panose="020B0604020202020204" pitchFamily="34" charset="0"/>
              </a:rPr>
              <a:t>La </a:t>
            </a:r>
            <a:r>
              <a:rPr lang="de-DE" sz="1800" dirty="0" err="1" smtClean="0">
                <a:latin typeface="Arial" panose="020B0604020202020204" pitchFamily="34" charset="0"/>
                <a:cs typeface="Arial" panose="020B0604020202020204" pitchFamily="34" charset="0"/>
              </a:rPr>
              <a:t>la</a:t>
            </a:r>
            <a:r>
              <a:rPr lang="de-DE" sz="1800" dirty="0" err="1" smtClean="0">
                <a:latin typeface="Verdana"/>
                <a:ea typeface="Verdana"/>
                <a:cs typeface="Verdana"/>
              </a:rPr>
              <a:t>ïcité</a:t>
            </a:r>
            <a:r>
              <a:rPr lang="de-DE" sz="1800" dirty="0" smtClean="0">
                <a:latin typeface="Verdana"/>
                <a:ea typeface="Verdana"/>
                <a:cs typeface="Verdana"/>
              </a:rPr>
              <a:t> </a:t>
            </a:r>
            <a:r>
              <a:rPr lang="de-DE" sz="1800" dirty="0" err="1" smtClean="0">
                <a:latin typeface="Verdana"/>
                <a:ea typeface="Verdana"/>
                <a:cs typeface="Verdana"/>
              </a:rPr>
              <a:t>expliquée</a:t>
            </a:r>
            <a:r>
              <a:rPr lang="de-DE" sz="1800" dirty="0" smtClean="0">
                <a:latin typeface="Verdana"/>
                <a:ea typeface="Verdana"/>
                <a:cs typeface="Verdana"/>
              </a:rPr>
              <a:t> à M. </a:t>
            </a:r>
            <a:r>
              <a:rPr lang="de-DE" sz="1800" dirty="0">
                <a:latin typeface="Verdana"/>
                <a:ea typeface="Verdana"/>
                <a:cs typeface="Verdana"/>
              </a:rPr>
              <a:t>Sarkozy "</a:t>
            </a:r>
            <a:endParaRPr lang="de-DE" sz="1800" dirty="0" smtClean="0">
              <a:latin typeface="Verdana"/>
              <a:ea typeface="Verdana"/>
              <a:cs typeface="Verdana"/>
            </a:endParaRPr>
          </a:p>
          <a:p>
            <a:pPr marL="0" indent="0">
              <a:buNone/>
            </a:pPr>
            <a:r>
              <a:rPr lang="de-DE" sz="1800" dirty="0" smtClean="0">
                <a:latin typeface="Verdana"/>
                <a:ea typeface="Verdana"/>
                <a:cs typeface="Verdana"/>
              </a:rPr>
              <a:t>                      </a:t>
            </a:r>
            <a:r>
              <a:rPr lang="de-DE" sz="1800" dirty="0">
                <a:latin typeface="Verdana"/>
                <a:ea typeface="Verdana"/>
                <a:cs typeface="Verdana"/>
              </a:rPr>
              <a:t>" Les </a:t>
            </a:r>
            <a:r>
              <a:rPr lang="de-DE" sz="1800" dirty="0" smtClean="0">
                <a:latin typeface="Verdana"/>
                <a:ea typeface="Verdana"/>
                <a:cs typeface="Verdana"/>
              </a:rPr>
              <a:t>7 </a:t>
            </a:r>
            <a:r>
              <a:rPr lang="de-DE" sz="1800" dirty="0" err="1" smtClean="0">
                <a:latin typeface="Verdana"/>
                <a:ea typeface="Verdana"/>
                <a:cs typeface="Verdana"/>
              </a:rPr>
              <a:t>laïcités</a:t>
            </a:r>
            <a:r>
              <a:rPr lang="de-DE" sz="1800" dirty="0" smtClean="0">
                <a:latin typeface="Verdana"/>
                <a:ea typeface="Verdana"/>
                <a:cs typeface="Verdana"/>
              </a:rPr>
              <a:t> </a:t>
            </a:r>
            <a:r>
              <a:rPr lang="de-DE" sz="1800" dirty="0" err="1" smtClean="0">
                <a:latin typeface="Verdana" panose="020B0604030504040204" pitchFamily="34" charset="0"/>
                <a:ea typeface="Verdana" panose="020B0604030504040204" pitchFamily="34" charset="0"/>
                <a:cs typeface="Verdana" panose="020B0604030504040204" pitchFamily="34" charset="0"/>
              </a:rPr>
              <a:t>françaises</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a:latin typeface="Verdana"/>
                <a:ea typeface="Verdana"/>
                <a:cs typeface="Verdana"/>
              </a:rPr>
              <a:t>"</a:t>
            </a:r>
            <a:endParaRPr lang="de-DE" sz="1800" dirty="0" smtClean="0">
              <a:latin typeface="Verdana"/>
              <a:ea typeface="Verdana"/>
              <a:cs typeface="Verdana"/>
            </a:endParaRPr>
          </a:p>
          <a:p>
            <a:endParaRPr lang="de-DE" sz="1800" dirty="0">
              <a:latin typeface="Verdana"/>
              <a:ea typeface="Verdana"/>
              <a:cs typeface="Verdana"/>
            </a:endParaRPr>
          </a:p>
          <a:p>
            <a:pPr marL="0" indent="0">
              <a:buNone/>
            </a:pPr>
            <a:r>
              <a:rPr lang="de-DE" sz="1800" dirty="0" smtClean="0">
                <a:latin typeface="Arial Black" panose="020B0A04020102020204" pitchFamily="34" charset="0"/>
                <a:ea typeface="Verdana"/>
                <a:cs typeface="Verdana"/>
              </a:rPr>
              <a:t>● la </a:t>
            </a:r>
            <a:r>
              <a:rPr lang="de-DE" sz="1800" dirty="0" err="1" smtClean="0">
                <a:latin typeface="Arial Black" panose="020B0A04020102020204" pitchFamily="34" charset="0"/>
                <a:ea typeface="Verdana"/>
                <a:cs typeface="Verdana"/>
              </a:rPr>
              <a:t>diffusion</a:t>
            </a:r>
            <a:r>
              <a:rPr lang="de-DE" sz="1800" dirty="0" smtClean="0">
                <a:latin typeface="Arial Black" panose="020B0A04020102020204" pitchFamily="34" charset="0"/>
                <a:ea typeface="Verdana"/>
                <a:cs typeface="Verdana"/>
              </a:rPr>
              <a:t> de </a:t>
            </a:r>
            <a:r>
              <a:rPr lang="de-DE" sz="1800" dirty="0" err="1" smtClean="0">
                <a:latin typeface="Arial Black" panose="020B0A04020102020204" pitchFamily="34" charset="0"/>
                <a:ea typeface="Verdana"/>
                <a:cs typeface="Verdana"/>
              </a:rPr>
              <a:t>plusieurs</a:t>
            </a:r>
            <a:r>
              <a:rPr lang="de-DE" sz="1800" dirty="0" smtClean="0">
                <a:latin typeface="Arial Black" panose="020B0A04020102020204" pitchFamily="34" charset="0"/>
                <a:ea typeface="Verdana"/>
                <a:cs typeface="Verdana"/>
              </a:rPr>
              <a:t> </a:t>
            </a:r>
            <a:r>
              <a:rPr lang="de-DE" sz="1800" dirty="0" err="1" smtClean="0">
                <a:latin typeface="Arial Black" panose="020B0A04020102020204" pitchFamily="34" charset="0"/>
                <a:ea typeface="Verdana"/>
                <a:cs typeface="Verdana"/>
              </a:rPr>
              <a:t>émissions</a:t>
            </a:r>
            <a:endParaRPr lang="de-DE" sz="1800" dirty="0" smtClean="0">
              <a:latin typeface="Arial Black" panose="020B0A04020102020204" pitchFamily="34" charset="0"/>
              <a:ea typeface="Verdana"/>
              <a:cs typeface="Verdana"/>
            </a:endParaRPr>
          </a:p>
          <a:p>
            <a:pPr marL="0" indent="0">
              <a:buNone/>
            </a:pPr>
            <a:r>
              <a:rPr lang="de-DE" sz="1800" dirty="0" smtClean="0">
                <a:latin typeface="Arial Black" panose="020B0A04020102020204" pitchFamily="34" charset="0"/>
                <a:ea typeface="Verdana"/>
                <a:cs typeface="Verdana"/>
              </a:rPr>
              <a:t>- </a:t>
            </a:r>
            <a:r>
              <a:rPr lang="fr-FR" sz="1800" dirty="0">
                <a:latin typeface="Arial" panose="020B0604020202020204" pitchFamily="34" charset="0"/>
                <a:cs typeface="Arial" panose="020B0604020202020204" pitchFamily="34" charset="0"/>
              </a:rPr>
              <a:t>France Culture aux Rencontres de </a:t>
            </a:r>
            <a:r>
              <a:rPr lang="fr-FR" sz="1800" dirty="0" smtClean="0">
                <a:latin typeface="Arial" panose="020B0604020202020204" pitchFamily="34" charset="0"/>
                <a:cs typeface="Arial" panose="020B0604020202020204" pitchFamily="34" charset="0"/>
              </a:rPr>
              <a:t>Pétrarque</a:t>
            </a:r>
            <a:r>
              <a:rPr lang="de-DE" sz="1800" dirty="0" smtClean="0">
                <a:latin typeface="Arial" panose="020B0604020202020204" pitchFamily="34" charset="0"/>
                <a:cs typeface="Arial" panose="020B0604020202020204" pitchFamily="34" charset="0"/>
              </a:rPr>
              <a:t>,  </a:t>
            </a:r>
            <a:r>
              <a:rPr lang="fr-FR" sz="1800" dirty="0"/>
              <a:t>Liberté, égalité, fraternité… Et demain ?", </a:t>
            </a:r>
            <a:r>
              <a:rPr lang="fr-FR" sz="1800" dirty="0" smtClean="0"/>
              <a:t>13-17 juillet 2015</a:t>
            </a:r>
            <a:endParaRPr lang="de-DE" sz="1800" dirty="0">
              <a:latin typeface="Arial" panose="020B0604020202020204" pitchFamily="34" charset="0"/>
              <a:cs typeface="Arial" panose="020B0604020202020204" pitchFamily="34" charset="0"/>
            </a:endParaRPr>
          </a:p>
          <a:p>
            <a:pPr marL="0" indent="0">
              <a:buNone/>
            </a:pPr>
            <a:r>
              <a:rPr lang="de-DE" sz="1800" dirty="0" smtClean="0">
                <a:latin typeface="Arial Black" panose="020B0A04020102020204" pitchFamily="34" charset="0"/>
                <a:ea typeface="Verdana"/>
                <a:cs typeface="Verdana"/>
              </a:rPr>
              <a:t>- </a:t>
            </a:r>
            <a:r>
              <a:rPr lang="de-DE" sz="1800" dirty="0" err="1" smtClean="0">
                <a:latin typeface="Arial" panose="020B0604020202020204" pitchFamily="34" charset="0"/>
                <a:ea typeface="Verdana"/>
                <a:cs typeface="Arial" panose="020B0604020202020204" pitchFamily="34" charset="0"/>
              </a:rPr>
              <a:t>Extraits</a:t>
            </a:r>
            <a:r>
              <a:rPr lang="de-DE" sz="1800" dirty="0" smtClean="0">
                <a:latin typeface="Arial" panose="020B0604020202020204" pitchFamily="34" charset="0"/>
                <a:ea typeface="Verdana"/>
                <a:cs typeface="Arial" panose="020B0604020202020204" pitchFamily="34" charset="0"/>
              </a:rPr>
              <a:t> de </a:t>
            </a:r>
            <a:r>
              <a:rPr lang="de-DE" sz="1800" dirty="0" err="1" smtClean="0">
                <a:latin typeface="Arial" panose="020B0604020202020204" pitchFamily="34" charset="0"/>
                <a:ea typeface="Verdana"/>
                <a:cs typeface="Arial" panose="020B0604020202020204" pitchFamily="34" charset="0"/>
              </a:rPr>
              <a:t>l‘émission</a:t>
            </a:r>
            <a:r>
              <a:rPr lang="de-DE" sz="1800" dirty="0" smtClean="0">
                <a:latin typeface="Arial" panose="020B0604020202020204" pitchFamily="34" charset="0"/>
                <a:ea typeface="Verdana"/>
                <a:cs typeface="Arial" panose="020B0604020202020204" pitchFamily="34" charset="0"/>
              </a:rPr>
              <a:t> </a:t>
            </a:r>
            <a:r>
              <a:rPr lang="de-DE" sz="1800" dirty="0" err="1" smtClean="0">
                <a:latin typeface="Arial" panose="020B0604020202020204" pitchFamily="34" charset="0"/>
                <a:ea typeface="Verdana"/>
                <a:cs typeface="Arial" panose="020B0604020202020204" pitchFamily="34" charset="0"/>
              </a:rPr>
              <a:t>télévisée</a:t>
            </a:r>
            <a:r>
              <a:rPr lang="de-DE" sz="1800" dirty="0" smtClean="0">
                <a:latin typeface="Arial" panose="020B0604020202020204" pitchFamily="34" charset="0"/>
                <a:ea typeface="Verdana"/>
                <a:cs typeface="Arial" panose="020B0604020202020204" pitchFamily="34" charset="0"/>
              </a:rPr>
              <a:t> </a:t>
            </a:r>
            <a:r>
              <a:rPr lang="de-DE" sz="1800" dirty="0">
                <a:latin typeface="Verdana"/>
                <a:ea typeface="Verdana"/>
                <a:cs typeface="Verdana"/>
              </a:rPr>
              <a:t>" </a:t>
            </a:r>
            <a:r>
              <a:rPr lang="de-DE" sz="1800" dirty="0" err="1" smtClean="0">
                <a:latin typeface="Arial" panose="020B0604020202020204" pitchFamily="34" charset="0"/>
                <a:ea typeface="Verdana"/>
                <a:cs typeface="Arial" panose="020B0604020202020204" pitchFamily="34" charset="0"/>
              </a:rPr>
              <a:t>Ce</a:t>
            </a:r>
            <a:r>
              <a:rPr lang="de-DE" sz="1800" dirty="0" smtClean="0">
                <a:latin typeface="Arial" panose="020B0604020202020204" pitchFamily="34" charset="0"/>
                <a:ea typeface="Verdana"/>
                <a:cs typeface="Arial" panose="020B0604020202020204" pitchFamily="34" charset="0"/>
              </a:rPr>
              <a:t> </a:t>
            </a:r>
            <a:r>
              <a:rPr lang="de-DE" sz="1800" dirty="0" err="1" smtClean="0">
                <a:latin typeface="Arial" panose="020B0604020202020204" pitchFamily="34" charset="0"/>
                <a:ea typeface="Verdana"/>
                <a:cs typeface="Arial" panose="020B0604020202020204" pitchFamily="34" charset="0"/>
              </a:rPr>
              <a:t>soir</a:t>
            </a:r>
            <a:r>
              <a:rPr lang="de-DE" sz="1800" dirty="0" smtClean="0">
                <a:latin typeface="Arial" panose="020B0604020202020204" pitchFamily="34" charset="0"/>
                <a:ea typeface="Verdana"/>
                <a:cs typeface="Arial" panose="020B0604020202020204" pitchFamily="34" charset="0"/>
              </a:rPr>
              <a:t> </a:t>
            </a:r>
            <a:r>
              <a:rPr lang="de-DE" sz="1800" dirty="0" err="1" smtClean="0">
                <a:latin typeface="Arial" panose="020B0604020202020204" pitchFamily="34" charset="0"/>
                <a:ea typeface="Verdana"/>
                <a:cs typeface="Arial" panose="020B0604020202020204" pitchFamily="34" charset="0"/>
              </a:rPr>
              <a:t>ou</a:t>
            </a:r>
            <a:r>
              <a:rPr lang="de-DE" sz="1800" dirty="0" smtClean="0">
                <a:latin typeface="Arial" panose="020B0604020202020204" pitchFamily="34" charset="0"/>
                <a:ea typeface="Verdana"/>
                <a:cs typeface="Arial" panose="020B0604020202020204" pitchFamily="34" charset="0"/>
              </a:rPr>
              <a:t> </a:t>
            </a:r>
            <a:r>
              <a:rPr lang="de-DE" sz="1800" dirty="0" err="1" smtClean="0">
                <a:latin typeface="Arial" panose="020B0604020202020204" pitchFamily="34" charset="0"/>
                <a:ea typeface="Verdana"/>
                <a:cs typeface="Arial" panose="020B0604020202020204" pitchFamily="34" charset="0"/>
              </a:rPr>
              <a:t>jamais</a:t>
            </a:r>
            <a:r>
              <a:rPr lang="de-DE" sz="1800" dirty="0" smtClean="0">
                <a:latin typeface="Arial" panose="020B0604020202020204" pitchFamily="34" charset="0"/>
                <a:ea typeface="Verdana"/>
                <a:cs typeface="Arial" panose="020B0604020202020204" pitchFamily="34" charset="0"/>
              </a:rPr>
              <a:t>!</a:t>
            </a:r>
            <a:r>
              <a:rPr lang="de-DE" sz="1800" dirty="0">
                <a:latin typeface="Verdana"/>
                <a:ea typeface="Verdana"/>
                <a:cs typeface="Verdana"/>
              </a:rPr>
              <a:t> "</a:t>
            </a:r>
            <a:r>
              <a:rPr lang="de-DE" sz="1800" dirty="0" smtClean="0">
                <a:latin typeface="Arial" panose="020B0604020202020204" pitchFamily="34" charset="0"/>
                <a:ea typeface="Verdana"/>
                <a:cs typeface="Arial" panose="020B0604020202020204" pitchFamily="34" charset="0"/>
              </a:rPr>
              <a:t> du 10 </a:t>
            </a:r>
            <a:r>
              <a:rPr lang="de-DE" sz="1800" dirty="0" err="1" smtClean="0">
                <a:latin typeface="Arial" panose="020B0604020202020204" pitchFamily="34" charset="0"/>
                <a:ea typeface="Verdana"/>
                <a:cs typeface="Arial" panose="020B0604020202020204" pitchFamily="34" charset="0"/>
              </a:rPr>
              <a:t>avril</a:t>
            </a:r>
            <a:r>
              <a:rPr lang="de-DE" sz="1800" dirty="0" smtClean="0">
                <a:latin typeface="Arial" panose="020B0604020202020204" pitchFamily="34" charset="0"/>
                <a:ea typeface="Verdana"/>
                <a:cs typeface="Arial" panose="020B0604020202020204" pitchFamily="34" charset="0"/>
              </a:rPr>
              <a:t> 2015</a:t>
            </a:r>
            <a:endParaRPr lang="de-DE" sz="1800" dirty="0" smtClean="0">
              <a:latin typeface="Arial Black" panose="020B0A04020102020204" pitchFamily="34" charset="0"/>
              <a:ea typeface="Verdana"/>
              <a:cs typeface="Verdana"/>
            </a:endParaRPr>
          </a:p>
          <a:p>
            <a:pPr marL="0" indent="0">
              <a:buNone/>
            </a:pPr>
            <a:r>
              <a:rPr lang="de-DE" sz="1800" dirty="0">
                <a:latin typeface="Verdana"/>
                <a:ea typeface="Verdana"/>
                <a:cs typeface="Verdana"/>
              </a:rPr>
              <a:t>	</a:t>
            </a:r>
            <a:endParaRPr lang="de-DE" sz="600" dirty="0" smtClean="0">
              <a:latin typeface="Arial Black" panose="020B0A04020102020204" pitchFamily="34" charset="0"/>
              <a:cs typeface="Arial" panose="020B0604020202020204" pitchFamily="34" charset="0"/>
            </a:endParaRPr>
          </a:p>
          <a:p>
            <a:endParaRPr lang="de-DE" sz="18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27829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de-DE"/>
              <a:t>Sources  diapositives 23-37</a:t>
            </a:r>
          </a:p>
        </p:txBody>
      </p:sp>
      <p:sp>
        <p:nvSpPr>
          <p:cNvPr id="4" name="Textfeld 3"/>
          <p:cNvSpPr txBox="1"/>
          <p:nvPr/>
        </p:nvSpPr>
        <p:spPr>
          <a:xfrm>
            <a:off x="467544" y="1700808"/>
            <a:ext cx="7632848" cy="3744416"/>
          </a:xfrm>
          <a:prstGeom prst="rect">
            <a:avLst/>
          </a:prstGeom>
          <a:noFill/>
          <a:ln>
            <a:noFill/>
          </a:ln>
        </p:spPr>
        <p:txBody>
          <a:bodyPr vert="horz" wrap="none" lIns="90000" tIns="45000" rIns="90000" bIns="45000" anchorCtr="0" compatLnSpc="0"/>
          <a:lstStyle/>
          <a:p>
            <a:pPr marL="0" marR="0" lvl="0" indent="0" algn="l" rtl="0" hangingPunct="0">
              <a:lnSpc>
                <a:spcPct val="100000"/>
              </a:lnSpc>
              <a:spcBef>
                <a:spcPts val="0"/>
              </a:spcBef>
              <a:spcAft>
                <a:spcPts val="0"/>
              </a:spcAft>
              <a:buNone/>
              <a:tabLst/>
            </a:pPr>
            <a:r>
              <a:rPr lang="fr-FR" sz="1100" b="0" i="1" u="none" strike="noStrike" kern="1200" dirty="0">
                <a:ln>
                  <a:noFill/>
                </a:ln>
                <a:latin typeface="Arial" pitchFamily="34"/>
                <a:ea typeface="Lucida Sans Unicode" pitchFamily="2"/>
                <a:cs typeface="Mangal" pitchFamily="2"/>
              </a:rPr>
              <a:t>La République, les religions, l'espérance</a:t>
            </a:r>
            <a:r>
              <a:rPr lang="fr-FR" sz="1100" b="0" i="0" u="none" strike="noStrike" kern="1200" dirty="0">
                <a:ln>
                  <a:noFill/>
                </a:ln>
                <a:latin typeface="Arial" pitchFamily="34"/>
                <a:ea typeface="Lucida Sans Unicode" pitchFamily="2"/>
                <a:cs typeface="Mangal" pitchFamily="2"/>
              </a:rPr>
              <a:t>, Nicolas Sarkozy, éd. Éditions du Cerf, 2004</a:t>
            </a:r>
          </a:p>
          <a:p>
            <a:pPr marL="0" marR="0" lvl="0" indent="0" algn="ctr" rtl="0" hangingPunct="0">
              <a:lnSpc>
                <a:spcPct val="100000"/>
              </a:lnSpc>
              <a:spcBef>
                <a:spcPts val="0"/>
              </a:spcBef>
              <a:spcAft>
                <a:spcPts val="0"/>
              </a:spcAft>
              <a:buNone/>
              <a:tabLst/>
            </a:pPr>
            <a:endParaRPr lang="fr-FR" sz="1100" b="0" i="0" u="none" strike="noStrike" kern="1200" dirty="0">
              <a:ln>
                <a:noFill/>
              </a:ln>
              <a:latin typeface="Arial" pitchFamily="34"/>
              <a:ea typeface="Lucida Sans Unicode" pitchFamily="2"/>
              <a:cs typeface="Mangal" pitchFamily="2"/>
            </a:endParaRP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3"/>
              </a:rPr>
              <a:t>http://grincheux.typepad.com/.a/6a00d8341bfb9a53ef01b7c724f162970b-800wi</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4"/>
              </a:rPr>
              <a:t>http://www.valeursactuelles.com/politique/apres-avoir-combattu-les-racines-chretiennes-de-la-france-cazeneuve-se-rendra-au-vatican</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5"/>
              </a:rPr>
              <a:t>http://www.directmatin.fr/politique/2012-10-09/laicite-les-dernieres-idees-choc-de-la-droite-forte-161114</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6"/>
              </a:rPr>
              <a:t>http://www.france24.com/fr/20150604-islam-republique-societe-france-droite-forte-republicains-eoffroy-didier</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7"/>
              </a:rPr>
              <a:t>http://www.europe-israel.org/2014/02/antisemitisme-extreme-droite-et-extreme-gauche-se-rejoignent-pour-cracher-leur-haine-antisemite/</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8"/>
              </a:rPr>
              <a:t>http://lallumeurdereverbere.over-blog.com/2013/11/la-fausse-adh%C3%A9sion-du-front-national-%C3%A0-la-la%C3%AFcit%C3%A9.html</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9"/>
              </a:rPr>
              <a:t>http://www.rtl.fr/actu/politique/elections-departementales-2015-les-seuls-a-defendre-la-laicite-c-est-le-front-national-juge-florian-philippot-7777136051</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0"/>
              </a:rPr>
              <a:t>https://fr.wikiquote.org/wiki/Nicolas_Sarkozy</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1"/>
              </a:rPr>
              <a:t>http://pcf-slv.over-blog.com/article-sarkozy-invente-la-laicite-double-face-68533189.html</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2"/>
              </a:rPr>
              <a:t>http://www.lemonde.fr/politique/article/2007/12/21/discours-du-president-de-la-republique-dans-la-salle-de-la-signature-du-palais-du-latran_992170_823448.html</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3"/>
              </a:rPr>
              <a:t>http://www.midilibre.fr/2015/07/10/eglises-muees-en-mosquees-polemique,1189168.php</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4"/>
              </a:rPr>
              <a:t>http://www.francetvinfo.fr/societe/debats/video-comment-parler-de-laicite-a-l-ecole_803473.html</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5"/>
              </a:rPr>
              <a:t>https://www.youtube.com/watch?v=K6ciCSHYR-E</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6"/>
              </a:rPr>
              <a:t>http://tempsreel.nouvelobs.com/education/20130909.OBS6113/laicite-svt-histoire-ces-4-matieres-qui-posent-probleme-a-l-ecole.html</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7"/>
              </a:rPr>
              <a:t>http://www.educ-revues.fr/DIOTIME/AffichageDocument.aspx?iddoc=39044</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8"/>
              </a:rPr>
              <a:t>http://edu.mnhn.fr/mod/page/view.php?id=292#La%20conception%20transmutationniste</a:t>
            </a:r>
            <a:r>
              <a:rPr lang="fr-FR" sz="1000" b="0" i="0" u="none" strike="noStrike" kern="1200" dirty="0">
                <a:ln>
                  <a:noFill/>
                </a:ln>
                <a:latin typeface="Arial" pitchFamily="18"/>
                <a:ea typeface="Lucida Sans Unicode" pitchFamily="2"/>
                <a:cs typeface="Mangal" pitchFamily="2"/>
              </a:rPr>
              <a:t>.</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19"/>
              </a:rPr>
              <a:t>http://www.ladocumentationfrancaise.fr/dossiers/d000095-laicite-les-debats-100-ans-apres-la-loi-de-1905</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rPr>
              <a:t>ww.ac-orleans-tours.fr/</a:t>
            </a:r>
            <a:r>
              <a:rPr lang="fr-FR" sz="1000" b="0" i="0" u="none" strike="noStrike" kern="1200" dirty="0" err="1">
                <a:ln>
                  <a:noFill/>
                </a:ln>
                <a:latin typeface="Arial" pitchFamily="18"/>
                <a:ea typeface="Lucida Sans Unicode" pitchFamily="2"/>
                <a:cs typeface="Mangal" pitchFamily="2"/>
              </a:rPr>
              <a:t>uploads</a:t>
            </a:r>
            <a:r>
              <a:rPr lang="fr-FR" sz="1000" b="0" i="0" u="none" strike="noStrike" kern="1200" dirty="0">
                <a:ln>
                  <a:noFill/>
                </a:ln>
                <a:latin typeface="Arial" pitchFamily="18"/>
                <a:ea typeface="Lucida Sans Unicode" pitchFamily="2"/>
                <a:cs typeface="Mangal" pitchFamily="2"/>
              </a:rPr>
              <a:t>/media/La_laïcité_Enseigner_les_valeurs_de_la_République_Synthèse_AP_2013___2014.pdf</a:t>
            </a:r>
          </a:p>
          <a:p>
            <a:pPr marL="0" marR="0" lvl="0" indent="0" rtl="0" hangingPunct="0">
              <a:lnSpc>
                <a:spcPct val="100000"/>
              </a:lnSpc>
              <a:spcBef>
                <a:spcPts val="0"/>
              </a:spcBef>
              <a:spcAft>
                <a:spcPts val="0"/>
              </a:spcAft>
              <a:buNone/>
              <a:tabLst/>
            </a:pPr>
            <a:r>
              <a:rPr lang="fr-FR" sz="1000" b="0" i="0" u="none" strike="noStrike" kern="1200" dirty="0">
                <a:ln>
                  <a:noFill/>
                </a:ln>
                <a:latin typeface="Arial" pitchFamily="18"/>
                <a:ea typeface="Lucida Sans Unicode" pitchFamily="2"/>
                <a:cs typeface="Mangal" pitchFamily="2"/>
                <a:hlinkClick r:id="rId20"/>
              </a:rPr>
              <a:t>http://www.la-croix.com/Actualite/France/Comment-penser-l-enseignement-du-fait-religieux-a-l-ecole-2015-01-26-1272873</a:t>
            </a:r>
          </a:p>
          <a:p>
            <a:pPr marL="0" marR="0" lvl="0" indent="0" rtl="0" hangingPunct="0">
              <a:lnSpc>
                <a:spcPct val="100000"/>
              </a:lnSpc>
              <a:spcBef>
                <a:spcPts val="0"/>
              </a:spcBef>
              <a:spcAft>
                <a:spcPts val="0"/>
              </a:spcAft>
              <a:buNone/>
              <a:tabLst/>
            </a:pPr>
            <a:endParaRPr lang="fr-FR" sz="1000" b="0" i="0" u="none" strike="noStrike" kern="1200" dirty="0">
              <a:ln>
                <a:noFill/>
              </a:ln>
              <a:latin typeface="Arial" pitchFamily="18"/>
              <a:ea typeface="Lucida Sans Unicode" pitchFamily="2"/>
              <a:cs typeface="Mangal" pitchFamily="2"/>
            </a:endParaRPr>
          </a:p>
        </p:txBody>
      </p:sp>
    </p:spTree>
    <p:extLst>
      <p:ext uri="{BB962C8B-B14F-4D97-AF65-F5344CB8AC3E}">
        <p14:creationId xmlns:p14="http://schemas.microsoft.com/office/powerpoint/2010/main" val="106748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marL="0" indent="0">
              <a:buNone/>
            </a:pPr>
            <a:r>
              <a:rPr lang="de-DE" sz="1700" dirty="0" smtClean="0">
                <a:latin typeface="Arial Black"/>
              </a:rPr>
              <a:t>● la </a:t>
            </a:r>
            <a:r>
              <a:rPr lang="de-DE" sz="1700" dirty="0" err="1" smtClean="0">
                <a:latin typeface="Arial Black"/>
              </a:rPr>
              <a:t>sortie</a:t>
            </a:r>
            <a:r>
              <a:rPr lang="de-DE" sz="1700" dirty="0" smtClean="0">
                <a:latin typeface="Arial Black"/>
              </a:rPr>
              <a:t> de </a:t>
            </a:r>
            <a:r>
              <a:rPr lang="de-DE" sz="1700" dirty="0" err="1" smtClean="0">
                <a:latin typeface="Arial Black"/>
              </a:rPr>
              <a:t>films</a:t>
            </a:r>
            <a:r>
              <a:rPr lang="de-DE" sz="1700" dirty="0" smtClean="0">
                <a:latin typeface="Arial Black"/>
              </a:rPr>
              <a:t> à </a:t>
            </a:r>
            <a:r>
              <a:rPr lang="de-DE" sz="1700" dirty="0" err="1" smtClean="0">
                <a:latin typeface="Arial Black"/>
              </a:rPr>
              <a:t>succès</a:t>
            </a:r>
            <a:endParaRPr lang="de-DE" sz="1700" dirty="0" smtClean="0">
              <a:latin typeface="Arial Black"/>
            </a:endParaRPr>
          </a:p>
          <a:p>
            <a:pPr marL="0" indent="0">
              <a:buNone/>
            </a:pPr>
            <a:r>
              <a:rPr lang="de-DE" sz="1700" dirty="0" smtClean="0">
                <a:latin typeface="Arial Black"/>
              </a:rPr>
              <a:t>- </a:t>
            </a:r>
            <a:r>
              <a:rPr lang="de-DE" sz="1700" dirty="0">
                <a:latin typeface="Arial" panose="020B0604020202020204" pitchFamily="34" charset="0"/>
                <a:ea typeface="Verdana"/>
                <a:cs typeface="Arial" panose="020B0604020202020204" pitchFamily="34" charset="0"/>
              </a:rPr>
              <a:t>"</a:t>
            </a:r>
            <a:r>
              <a:rPr lang="de-DE" sz="1700" dirty="0" err="1" smtClean="0">
                <a:latin typeface="Arial" panose="020B0604020202020204" pitchFamily="34" charset="0"/>
                <a:cs typeface="Arial" panose="020B0604020202020204" pitchFamily="34" charset="0"/>
              </a:rPr>
              <a:t>Qu‘est</a:t>
            </a:r>
            <a:r>
              <a:rPr lang="de-DE" sz="1700" dirty="0" smtClean="0">
                <a:latin typeface="Arial" panose="020B0604020202020204" pitchFamily="34" charset="0"/>
                <a:cs typeface="Arial" panose="020B0604020202020204" pitchFamily="34" charset="0"/>
              </a:rPr>
              <a:t> </a:t>
            </a:r>
            <a:r>
              <a:rPr lang="de-DE" sz="1700" dirty="0" err="1" smtClean="0">
                <a:latin typeface="Arial" panose="020B0604020202020204" pitchFamily="34" charset="0"/>
                <a:cs typeface="Arial" panose="020B0604020202020204" pitchFamily="34" charset="0"/>
              </a:rPr>
              <a:t>qu‘on</a:t>
            </a:r>
            <a:r>
              <a:rPr lang="de-DE" sz="1700" dirty="0" smtClean="0">
                <a:latin typeface="Arial" panose="020B0604020202020204" pitchFamily="34" charset="0"/>
                <a:cs typeface="Arial" panose="020B0604020202020204" pitchFamily="34" charset="0"/>
              </a:rPr>
              <a:t> a </a:t>
            </a:r>
            <a:r>
              <a:rPr lang="de-DE" sz="1700" dirty="0" err="1" smtClean="0">
                <a:latin typeface="Arial" panose="020B0604020202020204" pitchFamily="34" charset="0"/>
                <a:cs typeface="Arial" panose="020B0604020202020204" pitchFamily="34" charset="0"/>
              </a:rPr>
              <a:t>fait</a:t>
            </a:r>
            <a:r>
              <a:rPr lang="de-DE" sz="1700" dirty="0" smtClean="0">
                <a:latin typeface="Arial" panose="020B0604020202020204" pitchFamily="34" charset="0"/>
                <a:cs typeface="Arial" panose="020B0604020202020204" pitchFamily="34" charset="0"/>
              </a:rPr>
              <a:t> au </a:t>
            </a:r>
            <a:r>
              <a:rPr lang="de-DE" sz="1700" dirty="0" err="1" smtClean="0">
                <a:latin typeface="Arial" panose="020B0604020202020204" pitchFamily="34" charset="0"/>
                <a:cs typeface="Arial" panose="020B0604020202020204" pitchFamily="34" charset="0"/>
              </a:rPr>
              <a:t>bon</a:t>
            </a:r>
            <a:r>
              <a:rPr lang="de-DE" sz="1700" dirty="0" smtClean="0">
                <a:latin typeface="Arial" panose="020B0604020202020204" pitchFamily="34" charset="0"/>
                <a:cs typeface="Arial" panose="020B0604020202020204" pitchFamily="34" charset="0"/>
              </a:rPr>
              <a:t> </a:t>
            </a:r>
            <a:r>
              <a:rPr lang="de-DE" sz="1700" dirty="0" err="1" smtClean="0">
                <a:latin typeface="Arial" panose="020B0604020202020204" pitchFamily="34" charset="0"/>
                <a:cs typeface="Arial" panose="020B0604020202020204" pitchFamily="34" charset="0"/>
              </a:rPr>
              <a:t>Dieu</a:t>
            </a:r>
            <a:r>
              <a:rPr lang="de-DE" sz="1700" dirty="0" smtClean="0">
                <a:latin typeface="Arial" panose="020B0604020202020204" pitchFamily="34" charset="0"/>
                <a:cs typeface="Arial" panose="020B0604020202020204" pitchFamily="34" charset="0"/>
              </a:rPr>
              <a:t>?</a:t>
            </a:r>
            <a:r>
              <a:rPr lang="de-DE" sz="1700" dirty="0">
                <a:latin typeface="Arial" panose="020B0604020202020204" pitchFamily="34" charset="0"/>
                <a:ea typeface="Verdana"/>
                <a:cs typeface="Arial" panose="020B0604020202020204" pitchFamily="34" charset="0"/>
              </a:rPr>
              <a:t> "</a:t>
            </a:r>
            <a:endParaRPr lang="de-DE" sz="1700" dirty="0" smtClean="0">
              <a:latin typeface="Arial" panose="020B0604020202020204" pitchFamily="34" charset="0"/>
              <a:cs typeface="Arial" panose="020B0604020202020204" pitchFamily="34" charset="0"/>
            </a:endParaRPr>
          </a:p>
          <a:p>
            <a:pPr marL="0" indent="0">
              <a:buNone/>
            </a:pPr>
            <a:r>
              <a:rPr lang="de-DE" sz="1700" dirty="0" smtClean="0">
                <a:latin typeface="Arial Black"/>
              </a:rPr>
              <a:t>● la </a:t>
            </a:r>
            <a:r>
              <a:rPr lang="de-DE" sz="1700" dirty="0" err="1" smtClean="0">
                <a:latin typeface="Arial Black"/>
              </a:rPr>
              <a:t>promulgation</a:t>
            </a:r>
            <a:r>
              <a:rPr lang="de-DE" sz="1700" dirty="0" smtClean="0">
                <a:latin typeface="Arial Black"/>
              </a:rPr>
              <a:t> de </a:t>
            </a:r>
            <a:r>
              <a:rPr lang="de-DE" sz="1700" dirty="0" err="1" smtClean="0">
                <a:latin typeface="Arial Black"/>
              </a:rPr>
              <a:t>lois</a:t>
            </a:r>
            <a:r>
              <a:rPr lang="de-DE" sz="1700" dirty="0" smtClean="0">
                <a:latin typeface="Arial Black"/>
              </a:rPr>
              <a:t> en…</a:t>
            </a:r>
          </a:p>
          <a:p>
            <a:pPr marL="0" indent="0">
              <a:buNone/>
            </a:pPr>
            <a:r>
              <a:rPr lang="de-DE" sz="1700" dirty="0" smtClean="0">
                <a:latin typeface="Arial Black"/>
              </a:rPr>
              <a:t>- </a:t>
            </a:r>
            <a:r>
              <a:rPr lang="de-DE" sz="1700" dirty="0" smtClean="0">
                <a:latin typeface="Arial Black" panose="020B0A04020102020204" pitchFamily="34" charset="0"/>
                <a:cs typeface="Arial" panose="020B0604020202020204" pitchFamily="34" charset="0"/>
              </a:rPr>
              <a:t>2004</a:t>
            </a:r>
            <a:r>
              <a:rPr lang="de-DE" sz="17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Loi encadrant, en application du principe de laïcité, le port de signes ou de tenues manifestant une appartenance religieuse dans les écoles, collèges et lycées </a:t>
            </a:r>
            <a:r>
              <a:rPr lang="fr-FR" sz="1800" dirty="0" smtClean="0">
                <a:latin typeface="Arial" panose="020B0604020202020204" pitchFamily="34" charset="0"/>
                <a:cs typeface="Arial" panose="020B0604020202020204" pitchFamily="34" charset="0"/>
              </a:rPr>
              <a:t>publics</a:t>
            </a:r>
          </a:p>
          <a:p>
            <a:pPr marL="0" indent="0">
              <a:buNone/>
            </a:pPr>
            <a:r>
              <a:rPr lang="fr-FR" sz="1800" dirty="0" smtClean="0">
                <a:latin typeface="Arial Black" panose="020B0A04020102020204" pitchFamily="34" charset="0"/>
              </a:rPr>
              <a:t>- 2010</a:t>
            </a:r>
            <a:r>
              <a:rPr lang="fr-FR" sz="1800" dirty="0" smtClean="0">
                <a:latin typeface="Arial" panose="020B0604020202020204" pitchFamily="34" charset="0"/>
                <a:cs typeface="Arial" panose="020B0604020202020204" pitchFamily="34" charset="0"/>
              </a:rPr>
              <a:t>,</a:t>
            </a:r>
            <a:r>
              <a:rPr lang="fr-FR" sz="1800" dirty="0" smtClean="0">
                <a:latin typeface="Arial Black" panose="020B0A04020102020204" pitchFamily="34" charset="0"/>
              </a:rPr>
              <a:t> </a:t>
            </a:r>
            <a:r>
              <a:rPr lang="fr-FR" sz="1800" dirty="0"/>
              <a:t>Promulgation de la loi sur l’interdiction de dissimuler son visage.</a:t>
            </a:r>
            <a:endParaRPr lang="de-DE" sz="1800" dirty="0"/>
          </a:p>
          <a:p>
            <a:pPr marL="0" indent="0">
              <a:buNone/>
            </a:pPr>
            <a:r>
              <a:rPr lang="de-DE" sz="1700" dirty="0" smtClean="0">
                <a:latin typeface="Arial Black" panose="020B0A04020102020204" pitchFamily="34" charset="0"/>
              </a:rPr>
              <a:t>- </a:t>
            </a:r>
            <a:r>
              <a:rPr lang="de-DE" sz="1800" dirty="0" smtClean="0">
                <a:latin typeface="Arial Black" panose="020B0A04020102020204" pitchFamily="34" charset="0"/>
              </a:rPr>
              <a:t>2013</a:t>
            </a:r>
            <a:r>
              <a:rPr lang="de-DE" sz="1700" dirty="0" smtClean="0">
                <a:latin typeface="Arial" panose="020B0604020202020204" pitchFamily="34" charset="0"/>
                <a:cs typeface="Arial" panose="020B0604020202020204" pitchFamily="34" charset="0"/>
              </a:rPr>
              <a:t>, </a:t>
            </a:r>
            <a:r>
              <a:rPr lang="fr-FR" sz="1800" dirty="0" smtClean="0"/>
              <a:t>Charte </a:t>
            </a:r>
            <a:r>
              <a:rPr lang="fr-FR" sz="1800" dirty="0"/>
              <a:t>de la laïcité à </a:t>
            </a:r>
            <a:r>
              <a:rPr lang="fr-FR" sz="1800" dirty="0" smtClean="0"/>
              <a:t>l’école</a:t>
            </a:r>
          </a:p>
          <a:p>
            <a:endParaRPr lang="de-DE" sz="1800" dirty="0"/>
          </a:p>
          <a:p>
            <a:endParaRPr lang="de-DE" sz="17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05064"/>
            <a:ext cx="35528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94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latin typeface="Verdana"/>
                <a:ea typeface="Verdana"/>
                <a:cs typeface="Verdana"/>
              </a:rPr>
              <a:t> </a:t>
            </a:r>
            <a:r>
              <a:rPr lang="de-DE" sz="2000" dirty="0">
                <a:latin typeface="Arial Black" panose="020B0A04020102020204" pitchFamily="34" charset="0"/>
                <a:ea typeface="Verdana"/>
                <a:cs typeface="Verdana"/>
              </a:rPr>
              <a:t>E</a:t>
            </a:r>
            <a:r>
              <a:rPr lang="de-DE" sz="2000" dirty="0" smtClean="0">
                <a:latin typeface="Arial Black" panose="020B0A04020102020204" pitchFamily="34" charset="0"/>
                <a:ea typeface="Verdana"/>
                <a:cs typeface="Verdana"/>
              </a:rPr>
              <a:t>n 2015, les </a:t>
            </a:r>
            <a:r>
              <a:rPr lang="de-DE" sz="2000" dirty="0" err="1" smtClean="0">
                <a:latin typeface="Arial Black" panose="020B0A04020102020204" pitchFamily="34" charset="0"/>
                <a:ea typeface="Verdana"/>
                <a:cs typeface="Verdana"/>
              </a:rPr>
              <a:t>attentats</a:t>
            </a:r>
            <a:r>
              <a:rPr lang="de-DE" sz="2000" dirty="0" smtClean="0">
                <a:latin typeface="Arial Black" panose="020B0A04020102020204" pitchFamily="34" charset="0"/>
                <a:ea typeface="Verdana"/>
                <a:cs typeface="Verdana"/>
              </a:rPr>
              <a:t> de </a:t>
            </a:r>
            <a:r>
              <a:rPr lang="de-DE" sz="2000" dirty="0" err="1" smtClean="0">
                <a:latin typeface="Arial Black" panose="020B0A04020102020204" pitchFamily="34" charset="0"/>
                <a:ea typeface="Verdana"/>
                <a:cs typeface="Verdana"/>
              </a:rPr>
              <a:t>janvier</a:t>
            </a:r>
            <a:r>
              <a:rPr lang="de-DE" sz="2000" dirty="0" smtClean="0">
                <a:latin typeface="Arial Black" panose="020B0A04020102020204" pitchFamily="34" charset="0"/>
                <a:ea typeface="Verdana"/>
                <a:cs typeface="Verdana"/>
              </a:rPr>
              <a:t> </a:t>
            </a:r>
            <a:r>
              <a:rPr lang="de-DE" sz="2000" dirty="0" err="1" smtClean="0">
                <a:latin typeface="Arial Black" panose="020B0A04020102020204" pitchFamily="34" charset="0"/>
                <a:ea typeface="Verdana"/>
                <a:cs typeface="Verdana"/>
              </a:rPr>
              <a:t>ont</a:t>
            </a:r>
            <a:r>
              <a:rPr lang="de-DE" sz="2000" dirty="0" smtClean="0">
                <a:latin typeface="Arial Black" panose="020B0A04020102020204" pitchFamily="34" charset="0"/>
                <a:ea typeface="Verdana"/>
                <a:cs typeface="Verdana"/>
              </a:rPr>
              <a:t> </a:t>
            </a:r>
            <a:r>
              <a:rPr lang="de-DE" sz="2000" dirty="0" err="1" smtClean="0">
                <a:latin typeface="Arial Black" panose="020B0A04020102020204" pitchFamily="34" charset="0"/>
                <a:ea typeface="Verdana"/>
                <a:cs typeface="Verdana"/>
              </a:rPr>
              <a:t>enflammé</a:t>
            </a:r>
            <a:r>
              <a:rPr lang="de-DE" sz="2000" dirty="0" smtClean="0">
                <a:latin typeface="Arial Black" panose="020B0A04020102020204" pitchFamily="34" charset="0"/>
                <a:ea typeface="Verdana"/>
                <a:cs typeface="Verdana"/>
              </a:rPr>
              <a:t> le </a:t>
            </a:r>
            <a:r>
              <a:rPr lang="de-DE" sz="2000" dirty="0" err="1" smtClean="0">
                <a:latin typeface="Arial Black" panose="020B0A04020102020204" pitchFamily="34" charset="0"/>
                <a:ea typeface="Verdana"/>
                <a:cs typeface="Verdana"/>
              </a:rPr>
              <a:t>débat</a:t>
            </a:r>
            <a:r>
              <a:rPr lang="de-DE" sz="2000" dirty="0" smtClean="0">
                <a:latin typeface="Arial Black" panose="020B0A04020102020204" pitchFamily="34" charset="0"/>
                <a:ea typeface="Verdana"/>
                <a:cs typeface="Verdana"/>
              </a:rPr>
              <a:t> </a:t>
            </a:r>
            <a:r>
              <a:rPr lang="de-DE" sz="2000" dirty="0" err="1" smtClean="0">
                <a:latin typeface="Arial Black" panose="020B0A04020102020204" pitchFamily="34" charset="0"/>
                <a:ea typeface="Verdana"/>
                <a:cs typeface="Verdana"/>
              </a:rPr>
              <a:t>public</a:t>
            </a:r>
            <a:endParaRPr lang="de-DE" sz="2000" dirty="0">
              <a:latin typeface="Arial Black" panose="020B0A0402010202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6189" y="1600200"/>
            <a:ext cx="75316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556792"/>
            <a:ext cx="82105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9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t>Les 8 </a:t>
            </a:r>
            <a:r>
              <a:rPr lang="de-DE" sz="3200" b="1" dirty="0" err="1" smtClean="0"/>
              <a:t>polémiques</a:t>
            </a:r>
            <a:r>
              <a:rPr lang="de-DE" sz="3200" b="1" dirty="0" smtClean="0"/>
              <a:t> </a:t>
            </a:r>
            <a:r>
              <a:rPr lang="de-DE" sz="3200" b="1" dirty="0" err="1" smtClean="0"/>
              <a:t>qui</a:t>
            </a:r>
            <a:r>
              <a:rPr lang="de-DE" sz="3200" b="1" dirty="0" smtClean="0"/>
              <a:t> </a:t>
            </a:r>
            <a:r>
              <a:rPr lang="de-DE" sz="3200" b="1" dirty="0" err="1" smtClean="0"/>
              <a:t>ont</a:t>
            </a:r>
            <a:r>
              <a:rPr lang="de-DE" sz="3200" b="1" dirty="0" smtClean="0"/>
              <a:t> </a:t>
            </a:r>
            <a:r>
              <a:rPr lang="de-DE" sz="3200" b="1" dirty="0" err="1" smtClean="0"/>
              <a:t>jalonné</a:t>
            </a:r>
            <a:r>
              <a:rPr lang="de-DE" sz="3200" b="1" dirty="0" smtClean="0"/>
              <a:t> </a:t>
            </a:r>
            <a:r>
              <a:rPr lang="de-DE" sz="3200" b="1" dirty="0" err="1" smtClean="0"/>
              <a:t>l‘actualité</a:t>
            </a:r>
            <a:r>
              <a:rPr lang="de-DE" sz="3200" b="1" dirty="0" smtClean="0"/>
              <a:t> de </a:t>
            </a:r>
            <a:r>
              <a:rPr lang="de-DE" sz="3200" b="1" dirty="0" err="1" smtClean="0"/>
              <a:t>ces</a:t>
            </a:r>
            <a:r>
              <a:rPr lang="de-DE" sz="3200" b="1" dirty="0" smtClean="0"/>
              <a:t> </a:t>
            </a:r>
            <a:r>
              <a:rPr lang="de-DE" sz="3200" b="1" dirty="0" err="1" smtClean="0"/>
              <a:t>derniers</a:t>
            </a:r>
            <a:r>
              <a:rPr lang="de-DE" sz="3200" b="1" dirty="0" smtClean="0"/>
              <a:t> </a:t>
            </a:r>
            <a:r>
              <a:rPr lang="de-DE" sz="3200" b="1" dirty="0" err="1" smtClean="0"/>
              <a:t>mois</a:t>
            </a:r>
            <a:endParaRPr lang="de-DE" sz="3200" b="1" dirty="0"/>
          </a:p>
        </p:txBody>
      </p:sp>
      <p:sp>
        <p:nvSpPr>
          <p:cNvPr id="3" name="Inhaltsplatzhalter 2"/>
          <p:cNvSpPr>
            <a:spLocks noGrp="1"/>
          </p:cNvSpPr>
          <p:nvPr>
            <p:ph idx="1"/>
          </p:nvPr>
        </p:nvSpPr>
        <p:spPr/>
        <p:txBody>
          <a:bodyPr>
            <a:normAutofit/>
          </a:bodyPr>
          <a:lstStyle/>
          <a:p>
            <a:pPr marL="0" indent="0">
              <a:buNone/>
            </a:pPr>
            <a:r>
              <a:rPr lang="de-DE" sz="1800" dirty="0" smtClean="0">
                <a:latin typeface="Arial Black" panose="020B0A04020102020204" pitchFamily="34" charset="0"/>
              </a:rPr>
              <a:t>1. </a:t>
            </a:r>
            <a:r>
              <a:rPr lang="fr-FR" sz="1800" b="1" i="1" dirty="0">
                <a:latin typeface="Arial Black" panose="020B0A04020102020204" pitchFamily="34" charset="0"/>
              </a:rPr>
              <a:t>Le revirement de la </a:t>
            </a:r>
            <a:r>
              <a:rPr lang="fr-FR" sz="1800" b="1" i="1" dirty="0" smtClean="0">
                <a:latin typeface="Arial Black" panose="020B0A04020102020204" pitchFamily="34" charset="0"/>
              </a:rPr>
              <a:t>RATP</a:t>
            </a:r>
          </a:p>
          <a:p>
            <a:pPr marL="0" indent="0">
              <a:buNone/>
            </a:pPr>
            <a:r>
              <a:rPr lang="fr-FR" sz="1800" b="1" i="1" dirty="0" smtClean="0">
                <a:latin typeface="Arial Black" panose="020B0A04020102020204" pitchFamily="34" charset="0"/>
              </a:rPr>
              <a:t>2.</a:t>
            </a:r>
            <a:r>
              <a:rPr lang="fr-FR" sz="1800" b="1" i="1" dirty="0">
                <a:latin typeface="Arial Black" panose="020B0A04020102020204" pitchFamily="34" charset="0"/>
              </a:rPr>
              <a:t> Le voile à </a:t>
            </a:r>
            <a:r>
              <a:rPr lang="fr-FR" sz="1800" b="1" i="1" dirty="0" smtClean="0">
                <a:latin typeface="Arial Black" panose="020B0A04020102020204" pitchFamily="34" charset="0"/>
              </a:rPr>
              <a:t>l’université</a:t>
            </a:r>
          </a:p>
          <a:p>
            <a:pPr marL="0" indent="0">
              <a:buNone/>
            </a:pPr>
            <a:r>
              <a:rPr lang="fr-FR" sz="1800" b="1" i="1" dirty="0" smtClean="0">
                <a:latin typeface="Arial Black" panose="020B0A04020102020204" pitchFamily="34" charset="0"/>
              </a:rPr>
              <a:t>3. </a:t>
            </a:r>
            <a:r>
              <a:rPr lang="fr-FR" sz="1800" b="1" i="1" dirty="0">
                <a:latin typeface="Arial Black" panose="020B0A04020102020204" pitchFamily="34" charset="0"/>
              </a:rPr>
              <a:t>Au bureau de vote de Toulouse</a:t>
            </a:r>
            <a:endParaRPr lang="de-DE" sz="1800" dirty="0">
              <a:latin typeface="Arial Black" panose="020B0A04020102020204" pitchFamily="34" charset="0"/>
            </a:endParaRPr>
          </a:p>
          <a:p>
            <a:pPr marL="0" indent="0">
              <a:buNone/>
            </a:pPr>
            <a:r>
              <a:rPr lang="de-DE" sz="1800" dirty="0" smtClean="0">
                <a:latin typeface="Arial Black" panose="020B0A04020102020204" pitchFamily="34" charset="0"/>
              </a:rPr>
              <a:t>4. </a:t>
            </a:r>
            <a:r>
              <a:rPr lang="fr-FR" sz="1800" b="1" i="1" dirty="0">
                <a:latin typeface="Arial Black" panose="020B0A04020102020204" pitchFamily="34" charset="0"/>
              </a:rPr>
              <a:t>L’amendement à la loi Macron</a:t>
            </a:r>
            <a:endParaRPr lang="de-DE" sz="1800" dirty="0">
              <a:latin typeface="Arial Black" panose="020B0A04020102020204" pitchFamily="34" charset="0"/>
            </a:endParaRPr>
          </a:p>
          <a:p>
            <a:pPr marL="0" indent="0">
              <a:buNone/>
            </a:pPr>
            <a:r>
              <a:rPr lang="de-DE" sz="1800" dirty="0" smtClean="0">
                <a:latin typeface="Arial Black" panose="020B0A04020102020204" pitchFamily="34" charset="0"/>
              </a:rPr>
              <a:t>5. </a:t>
            </a:r>
            <a:r>
              <a:rPr lang="fr-FR" sz="1800" b="1" i="1" dirty="0">
                <a:latin typeface="Arial Black" panose="020B0A04020102020204" pitchFamily="34" charset="0"/>
              </a:rPr>
              <a:t>La batailles des </a:t>
            </a:r>
            <a:r>
              <a:rPr lang="fr-FR" sz="1800" b="1" i="1" dirty="0" smtClean="0">
                <a:latin typeface="Arial Black" panose="020B0A04020102020204" pitchFamily="34" charset="0"/>
              </a:rPr>
              <a:t>crèches</a:t>
            </a:r>
          </a:p>
          <a:p>
            <a:pPr marL="0" indent="0">
              <a:buNone/>
            </a:pPr>
            <a:r>
              <a:rPr lang="fr-FR" sz="1800" b="1" i="1" dirty="0" smtClean="0">
                <a:latin typeface="Arial Black" panose="020B0A04020102020204" pitchFamily="34" charset="0"/>
              </a:rPr>
              <a:t>6. </a:t>
            </a:r>
            <a:r>
              <a:rPr lang="fr-FR" sz="1800" b="1" i="1" dirty="0">
                <a:latin typeface="Arial Black" panose="020B0A04020102020204" pitchFamily="34" charset="0"/>
              </a:rPr>
              <a:t>Le crucifix du conseil général du </a:t>
            </a:r>
            <a:r>
              <a:rPr lang="fr-FR" sz="1800" b="1" i="1" dirty="0" smtClean="0">
                <a:latin typeface="Arial Black" panose="020B0A04020102020204" pitchFamily="34" charset="0"/>
              </a:rPr>
              <a:t>Haut-Rhin</a:t>
            </a:r>
          </a:p>
          <a:p>
            <a:pPr marL="0" indent="0">
              <a:buNone/>
            </a:pPr>
            <a:r>
              <a:rPr lang="fr-FR" sz="1800" b="1" i="1" dirty="0" smtClean="0">
                <a:latin typeface="Arial Black" panose="020B0A04020102020204" pitchFamily="34" charset="0"/>
              </a:rPr>
              <a:t>7. </a:t>
            </a:r>
            <a:r>
              <a:rPr lang="fr-FR" sz="1800" b="1" i="1" dirty="0">
                <a:latin typeface="Arial Black" panose="020B0A04020102020204" pitchFamily="34" charset="0"/>
              </a:rPr>
              <a:t>Le menu de substitution à </a:t>
            </a:r>
            <a:r>
              <a:rPr lang="fr-FR" sz="1800" b="1" i="1" dirty="0" smtClean="0">
                <a:latin typeface="Arial Black" panose="020B0A04020102020204" pitchFamily="34" charset="0"/>
              </a:rPr>
              <a:t>Chalon-sur-Saône</a:t>
            </a:r>
          </a:p>
          <a:p>
            <a:endParaRPr lang="fr-FR" sz="1800" b="1" i="1" dirty="0">
              <a:latin typeface="Arial Black" panose="020B0A04020102020204" pitchFamily="34" charset="0"/>
            </a:endParaRPr>
          </a:p>
          <a:p>
            <a:r>
              <a:rPr lang="fr-FR" sz="1800" b="1" i="1" dirty="0" smtClean="0">
                <a:latin typeface="Arial Black" panose="020B0A04020102020204" pitchFamily="34" charset="0"/>
              </a:rPr>
              <a:t>   </a:t>
            </a:r>
          </a:p>
          <a:p>
            <a:endParaRPr lang="fr-FR" sz="1800" b="1" i="1" dirty="0" smtClean="0">
              <a:latin typeface="Arial Black" panose="020B0A04020102020204" pitchFamily="34" charset="0"/>
            </a:endParaRPr>
          </a:p>
          <a:p>
            <a:pPr marL="0" indent="0">
              <a:buNone/>
            </a:pPr>
            <a:r>
              <a:rPr lang="fr-FR" sz="1800" b="1" i="1" dirty="0" smtClean="0">
                <a:latin typeface="Arial Black" panose="020B0A04020102020204" pitchFamily="34" charset="0"/>
              </a:rPr>
              <a:t>8. La jupe ostentatoire d’une </a:t>
            </a:r>
          </a:p>
          <a:p>
            <a:pPr marL="0" indent="0">
              <a:buNone/>
            </a:pPr>
            <a:r>
              <a:rPr lang="fr-FR" sz="1800" b="1" i="1" dirty="0" smtClean="0">
                <a:latin typeface="Arial Black" panose="020B0A04020102020204" pitchFamily="34" charset="0"/>
              </a:rPr>
              <a:t>Collégienne de Charleville</a:t>
            </a:r>
          </a:p>
          <a:p>
            <a:endParaRPr lang="fr-FR" sz="1800" b="1" i="1" dirty="0">
              <a:latin typeface="Arial Black" panose="020B0A04020102020204" pitchFamily="34" charset="0"/>
            </a:endParaRPr>
          </a:p>
          <a:p>
            <a:endParaRPr lang="fr-FR" sz="1800" b="1" i="1" dirty="0" smtClean="0">
              <a:latin typeface="Arial Black" panose="020B0A040201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77072"/>
            <a:ext cx="86979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21088"/>
            <a:ext cx="4195125"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12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
            </a:r>
            <a:br>
              <a:rPr lang="de-DE" sz="3200" dirty="0" smtClean="0"/>
            </a:br>
            <a:r>
              <a:rPr lang="de-DE" sz="3200" dirty="0"/>
              <a:t/>
            </a:r>
            <a:br>
              <a:rPr lang="de-DE" sz="3200" dirty="0"/>
            </a:br>
            <a:r>
              <a:rPr lang="de-DE" sz="3200" dirty="0" smtClean="0"/>
              <a:t/>
            </a:r>
            <a:br>
              <a:rPr lang="de-DE" sz="3200" dirty="0" smtClean="0"/>
            </a:br>
            <a:r>
              <a:rPr lang="de-DE" sz="3200" b="1" dirty="0" err="1" smtClean="0"/>
              <a:t>Assiste</a:t>
            </a:r>
            <a:r>
              <a:rPr lang="de-DE" sz="3200" b="1" dirty="0" smtClean="0"/>
              <a:t>-t-on à </a:t>
            </a:r>
            <a:r>
              <a:rPr lang="de-DE" sz="3200" b="1" dirty="0" err="1" smtClean="0"/>
              <a:t>une</a:t>
            </a:r>
            <a:r>
              <a:rPr lang="de-DE" sz="3200" b="1" dirty="0" smtClean="0"/>
              <a:t> </a:t>
            </a:r>
            <a:r>
              <a:rPr lang="de-DE" sz="3200" b="1" dirty="0" err="1" smtClean="0"/>
              <a:t>réduction</a:t>
            </a:r>
            <a:r>
              <a:rPr lang="de-DE" sz="3200" b="1" dirty="0" smtClean="0"/>
              <a:t> des </a:t>
            </a:r>
            <a:r>
              <a:rPr lang="de-DE" sz="3200" b="1" dirty="0" err="1" smtClean="0"/>
              <a:t>libertés</a:t>
            </a:r>
            <a:r>
              <a:rPr lang="de-DE" sz="3200" b="1" dirty="0" smtClean="0"/>
              <a:t> </a:t>
            </a:r>
            <a:r>
              <a:rPr lang="de-DE" sz="3200" b="1" dirty="0" err="1" smtClean="0"/>
              <a:t>religieuses</a:t>
            </a:r>
            <a:r>
              <a:rPr lang="de-DE" sz="3200" b="1" dirty="0" smtClean="0"/>
              <a:t> en France </a:t>
            </a:r>
            <a:r>
              <a:rPr lang="de-DE" sz="3200" b="1" dirty="0" err="1" smtClean="0"/>
              <a:t>alors</a:t>
            </a:r>
            <a:r>
              <a:rPr lang="de-DE" sz="3200" b="1" dirty="0" smtClean="0"/>
              <a:t> </a:t>
            </a:r>
            <a:r>
              <a:rPr lang="de-DE" sz="3200" b="1" dirty="0" err="1" smtClean="0"/>
              <a:t>que</a:t>
            </a:r>
            <a:r>
              <a:rPr lang="de-DE" sz="3200" b="1" dirty="0" smtClean="0"/>
              <a:t> la </a:t>
            </a:r>
            <a:r>
              <a:rPr lang="fr-FR" sz="3200" b="1" dirty="0" smtClean="0"/>
              <a:t>Loi </a:t>
            </a:r>
            <a:r>
              <a:rPr lang="fr-FR" sz="3200" b="1" dirty="0"/>
              <a:t>du 9 décembre 1905 concernant la séparation des Eglises et de </a:t>
            </a:r>
            <a:r>
              <a:rPr lang="fr-FR" sz="3200" b="1" dirty="0" smtClean="0"/>
              <a:t>l'Etat devait assurer l’égalité en droits de toutes les convictions: athée, agnostique et religieuses</a:t>
            </a:r>
            <a:endParaRPr lang="de-DE" sz="3200" b="1" dirty="0"/>
          </a:p>
        </p:txBody>
      </p:sp>
      <p:sp>
        <p:nvSpPr>
          <p:cNvPr id="3" name="Inhaltsplatzhalter 2"/>
          <p:cNvSpPr>
            <a:spLocks noGrp="1"/>
          </p:cNvSpPr>
          <p:nvPr>
            <p:ph idx="1"/>
          </p:nvPr>
        </p:nvSpPr>
        <p:spPr/>
        <p:txBody>
          <a:bodyPr/>
          <a:lstStyle/>
          <a:p>
            <a:endParaRPr lang="de-DE" dirty="0" smtClean="0"/>
          </a:p>
          <a:p>
            <a:pPr marL="0" indent="0">
              <a:buNone/>
            </a:pPr>
            <a:r>
              <a:rPr lang="de-DE" dirty="0"/>
              <a:t> </a:t>
            </a:r>
            <a:r>
              <a:rPr lang="de-DE" dirty="0" smtClean="0"/>
              <a:t>                                                                                ?                                                                         </a:t>
            </a:r>
          </a:p>
          <a:p>
            <a:endParaRPr lang="de-DE" dirty="0"/>
          </a:p>
          <a:p>
            <a:r>
              <a:rPr lang="de-DE" dirty="0" smtClean="0"/>
              <a:t>        </a:t>
            </a:r>
            <a:r>
              <a:rPr lang="de-DE" dirty="0" err="1" smtClean="0">
                <a:latin typeface="+mj-lt"/>
                <a:cs typeface="Arial" panose="020B0604020202020204" pitchFamily="34" charset="0"/>
              </a:rPr>
              <a:t>Bref</a:t>
            </a:r>
            <a:r>
              <a:rPr lang="de-DE" dirty="0" smtClean="0">
                <a:latin typeface="+mj-lt"/>
                <a:cs typeface="Arial" panose="020B0604020202020204" pitchFamily="34" charset="0"/>
              </a:rPr>
              <a:t> </a:t>
            </a:r>
            <a:r>
              <a:rPr lang="de-DE" dirty="0" err="1" smtClean="0">
                <a:latin typeface="+mj-lt"/>
                <a:cs typeface="Arial" panose="020B0604020202020204" pitchFamily="34" charset="0"/>
              </a:rPr>
              <a:t>rappel</a:t>
            </a:r>
            <a:r>
              <a:rPr lang="de-DE" dirty="0" smtClean="0">
                <a:latin typeface="+mj-lt"/>
                <a:cs typeface="Arial" panose="020B0604020202020204" pitchFamily="34" charset="0"/>
              </a:rPr>
              <a:t> </a:t>
            </a:r>
            <a:r>
              <a:rPr lang="de-DE" dirty="0" err="1" smtClean="0">
                <a:latin typeface="+mj-lt"/>
                <a:cs typeface="Arial" panose="020B0604020202020204" pitchFamily="34" charset="0"/>
              </a:rPr>
              <a:t>historique</a:t>
            </a:r>
            <a:r>
              <a:rPr lang="de-DE" dirty="0" smtClean="0">
                <a:latin typeface="+mj-lt"/>
                <a:cs typeface="Arial" panose="020B0604020202020204" pitchFamily="34" charset="0"/>
              </a:rPr>
              <a:t> en </a:t>
            </a:r>
            <a:r>
              <a:rPr lang="de-DE" dirty="0" err="1" smtClean="0">
                <a:latin typeface="+mj-lt"/>
                <a:cs typeface="Arial" panose="020B0604020202020204" pitchFamily="34" charset="0"/>
              </a:rPr>
              <a:t>images</a:t>
            </a:r>
            <a:endParaRPr lang="de-DE" dirty="0">
              <a:latin typeface="+mj-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19" y="3284984"/>
            <a:ext cx="86979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41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a:t/>
            </a:r>
            <a:br>
              <a:rPr lang="fr-FR" dirty="0"/>
            </a:br>
            <a:r>
              <a:rPr lang="fr-FR" sz="3600" b="1" dirty="0" err="1"/>
              <a:t>Loi</a:t>
            </a:r>
            <a:r>
              <a:rPr lang="fr-FR" sz="3600" b="1" dirty="0"/>
              <a:t> du 9 décembre 1905 concernant la séparation des Eglises et de l'Etat.</a:t>
            </a:r>
            <a:endParaRPr lang="de-DE" sz="3600" dirty="0"/>
          </a:p>
        </p:txBody>
      </p:sp>
      <p:sp>
        <p:nvSpPr>
          <p:cNvPr id="3" name="Inhaltsplatzhalter 2"/>
          <p:cNvSpPr>
            <a:spLocks noGrp="1"/>
          </p:cNvSpPr>
          <p:nvPr>
            <p:ph idx="1"/>
          </p:nvPr>
        </p:nvSpPr>
        <p:spPr/>
        <p:txBody>
          <a:bodyPr>
            <a:normAutofit/>
          </a:bodyPr>
          <a:lstStyle/>
          <a:p>
            <a:r>
              <a:rPr lang="fr-FR" b="1" dirty="0">
                <a:latin typeface="Arial" panose="020B0604020202020204" pitchFamily="34" charset="0"/>
                <a:cs typeface="Arial" panose="020B0604020202020204" pitchFamily="34" charset="0"/>
              </a:rPr>
              <a:t>Article 1</a:t>
            </a:r>
          </a:p>
          <a:p>
            <a:pPr marL="0" indent="0">
              <a:buNone/>
            </a:pPr>
            <a:r>
              <a:rPr lang="fr-FR" sz="2800" dirty="0">
                <a:latin typeface="+mj-lt"/>
                <a:cs typeface="Arial" panose="020B0604020202020204" pitchFamily="34" charset="0"/>
              </a:rPr>
              <a:t>La République assure la liberté de conscience. Elle </a:t>
            </a:r>
            <a:r>
              <a:rPr lang="fr-FR" sz="2800" u="sng" dirty="0">
                <a:latin typeface="+mj-lt"/>
                <a:cs typeface="Arial" panose="020B0604020202020204" pitchFamily="34" charset="0"/>
              </a:rPr>
              <a:t>garantit </a:t>
            </a:r>
            <a:r>
              <a:rPr lang="fr-FR" sz="2800" dirty="0">
                <a:latin typeface="+mj-lt"/>
                <a:cs typeface="Arial" panose="020B0604020202020204" pitchFamily="34" charset="0"/>
              </a:rPr>
              <a:t>le libre exercice des cultes sous les seules restrictions édictées ci-après dans </a:t>
            </a:r>
            <a:r>
              <a:rPr lang="fr-FR" sz="2800" u="sng" dirty="0">
                <a:latin typeface="+mj-lt"/>
                <a:cs typeface="Arial" panose="020B0604020202020204" pitchFamily="34" charset="0"/>
              </a:rPr>
              <a:t>l'intérêt de l'ordre public.</a:t>
            </a:r>
          </a:p>
          <a:p>
            <a:r>
              <a:rPr lang="fr-FR" b="1" dirty="0">
                <a:latin typeface="Arial" panose="020B0604020202020204" pitchFamily="34" charset="0"/>
                <a:cs typeface="Arial" panose="020B0604020202020204" pitchFamily="34" charset="0"/>
              </a:rPr>
              <a:t>Article 2 </a:t>
            </a:r>
          </a:p>
          <a:p>
            <a:pPr marL="0" indent="0">
              <a:buNone/>
            </a:pPr>
            <a:r>
              <a:rPr lang="fr-FR" sz="2800" dirty="0">
                <a:latin typeface="Arial" panose="020B0604020202020204" pitchFamily="34" charset="0"/>
                <a:cs typeface="Arial" panose="020B0604020202020204" pitchFamily="34" charset="0"/>
              </a:rPr>
              <a:t>La République ne reconnaît, ne salarie ni ne subventionne </a:t>
            </a:r>
            <a:r>
              <a:rPr lang="fr-FR" sz="2800" u="sng" dirty="0">
                <a:latin typeface="Arial" panose="020B0604020202020204" pitchFamily="34" charset="0"/>
                <a:cs typeface="Arial" panose="020B0604020202020204" pitchFamily="34" charset="0"/>
              </a:rPr>
              <a:t>aucun culte</a:t>
            </a:r>
            <a:r>
              <a:rPr lang="fr-FR" sz="2800" dirty="0" smtClean="0">
                <a:latin typeface="Arial" panose="020B0604020202020204" pitchFamily="34" charset="0"/>
                <a:cs typeface="Arial" panose="020B0604020202020204" pitchFamily="34" charset="0"/>
              </a:rPr>
              <a:t>..[…]</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146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1312</Words>
  <Application>Microsoft Office PowerPoint</Application>
  <PresentationFormat>Bildschirmpräsentation (4:3)</PresentationFormat>
  <Paragraphs>244</Paragraphs>
  <Slides>40</Slides>
  <Notes>22</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Larissa</vt:lpstr>
      <vt:lpstr>La laïcité et les autres religions en France</vt:lpstr>
      <vt:lpstr>Sommaire</vt:lpstr>
      <vt:lpstr>Quel est le poids du religieux en France?</vt:lpstr>
      <vt:lpstr>La laïcité au coeur de l‘actualité du XXIe siècle</vt:lpstr>
      <vt:lpstr>PowerPoint-Präsentation</vt:lpstr>
      <vt:lpstr> En 2015, les attentats de janvier ont enflammé le débat public</vt:lpstr>
      <vt:lpstr>Les 8 polémiques qui ont jalonné l‘actualité de ces derniers mois</vt:lpstr>
      <vt:lpstr>   Assiste-t-on à une réduction des libertés religieuses en France alors que la Loi du 9 décembre 1905 concernant la séparation des Eglises et de l'Etat devait assurer l’égalité en droits de toutes les convictions: athée, agnostique et religieuses</vt:lpstr>
      <vt:lpstr> Loi du 9 décembre 1905 concernant la séparation des Eglises et de l'Etat.</vt:lpstr>
      <vt:lpstr>Les Français s‘interrogent</vt:lpstr>
      <vt:lpstr>Attachement à la liberté d‘expression</vt:lpstr>
      <vt:lpstr>Confusion autour du concept de laïcité</vt:lpstr>
      <vt:lpstr>Le véritable débat…</vt:lpstr>
      <vt:lpstr>A qui s‘applique la laïcité?</vt:lpstr>
      <vt:lpstr>Restriction des libertés religieuses ou…</vt:lpstr>
      <vt:lpstr>Sondage : ce que les Français pensent de l'islam pour leparisien.fr en date du 20 juin 2015 (après les attentats de janvier)</vt:lpstr>
      <vt:lpstr>Pourquoi les religions font-elles peur? </vt:lpstr>
      <vt:lpstr>PowerPoint-Präsentation</vt:lpstr>
      <vt:lpstr>Trois décennies d'attaques terroristes en France </vt:lpstr>
      <vt:lpstr>PowerPoint-Präsentation</vt:lpstr>
      <vt:lpstr>PowerPoint-Präsentation</vt:lpstr>
      <vt:lpstr>PowerPoint-Präsentation</vt:lpstr>
      <vt:lpstr>PowerPoint-Präsentation</vt:lpstr>
      <vt:lpstr>PowerPoint-Präsentation</vt:lpstr>
      <vt:lpstr>Bernard Cazeneuve reproche à Nicolas Sarkozy sa conception de la „laïcité positive“pendant la campagne présidentielle de 2012 et lui répond: „Evoquer les racines chrétiennes de la France, c'est faire une relecture historique  frelatée qui a rendu la France un peu  nauséeuse“  (Ces paroles ont souvent été reprises hors contexte par des sites d'extrême  droite)  </vt:lpstr>
      <vt:lpstr>     - PRG - CHARTE D'ENGAGEMENT AU PRINCIPE LAÏQUE Elections municipales 2014  10. Je m’engage à ne  participer  à  aucun  office  religieux à  l’intérieur ou à l’extérieur d’établissements cultuels, en tant qu’élu de la République,  à l’occasion des cérémonies officielles (11/11, 8/05 ...).   - La Droite forte Congrès de 2012:Propositions concrètes dont la création d'une "charte républicaine des musulmans de France" que devront signer les autorités religieuse. Ce texte établira notamment la reconnaissance de l'égalité homme-femme, la condamnation de la polygamie, l'interdiction des financements étrangers ou publics, l'interdiction des minarets et l'interdiction des prières de rue et de la burqa.  Parmi les autres propositions de la Droite Forte au sujet de la laïcité : la reconnaissance de la "tradition chrétienne de la France" dans la Constitution.  2012:" Il nous faut donc imposer une révolution laïque car la laïcité est une affaire d’État : la Droite forte, c’est une République forte." Juin 2015:"L’islam n’est pas un problème, mais la compatibilité de l’islam dans la République est un défi" (Geoffroy Didier)     </vt:lpstr>
      <vt:lpstr>Débordements lors d'une manifestation contre le racisme et l'antisémitisme à      Toulouse, 22/02/2014</vt:lpstr>
      <vt:lpstr>- Caricature de novembre 2013  - Élections départementales 2015 : "Les seuls à défendre la laïcité, c'est le Front national", juge Florian Philippot (invité sur RTL, 26/03/2015)</vt:lpstr>
      <vt:lpstr>            Nicolas Sarkozy, homme de conviction ou opportuniste sur le sujet de la laïcité?    "La chrétienté nous a laissé un  magnifique héritage de civilisation -- président de la République laïque,  je peux dire cela --  et le premier devoir est de  conserver et restaurer cet héritage" Nicolas Sarkozy au Puy en Velay mars 2011      </vt:lpstr>
      <vt:lpstr> Autres citations de Nicolas Sarkozy  - Je crois en l'importance du fait religieux dans la vie de nos sociétés, peut-être encore plus aujourd'hui qu'hier. La République, les religions, l'espérance, Nicolas Sarkozy, éd. Éditions du Cerf, 2004  - « Aujourd’hui, l’islam (…) a un nouveau rôle à jouer. Partout en France, et dans les banlieues plus encore qui concentrent toutes les désespérances, il est bien préférable que des jeunes puissent espérer spirituellement plutôt que d’avoir dans la tête, comme seule “religion”, celle de la violence, de la drogue ou de l’argent », (idem)  - Ce n'est pas une interdiction la laïcité, c'est d'abord un droit. Le droit de croire et le droit de ne pas croire. Et c'est un double droit, non seulement le droit de croire est reconnu mais il garantit l'équilibre, l'égalité entre les différentes religions révélées en France, de façon à ce que chacun puisse vivre sa foi et la transmettre à ses enfants.13/12/2007, à l'archevêché de Paris </vt:lpstr>
      <vt:lpstr>- Dans la transmission des valeurs et dans l'apprentissage de la différence entre le bien et mal, l'instituteur ne pourra jamais remplacer le curé ou le pasteur même s'il est important qu'il s'en rapproche parce qu'il lui manquera toujours la radicalité du sacrifice de sa vie et le charisme d'un engagement porté par l'espérance. Discours de Latran, 20/12/2007                                Une fixation croissante sur l'islam?  Avril 2011: convention UMP „Islam et laïcité“  Avril 2015: annonce d'une journée de réflexion sur le thème  „Laïcité et islam de France“  juillet 2015: suite à l'appel du recteur de la grande mosquée de Paris à transformer des églises vides en mosquées, Nicolas Sarkozy, président du parti „Les Républicains“ cosignataire d'une pétition intitulée „Ne touchez pas à nos églises“</vt:lpstr>
      <vt:lpstr>      Laïcité et enseignement  Le point de vue officiel: La Charte de la laïcité à l'école  12. Les enseignements sont laïques. Afin de garantir aux élèves l'ouverture la plus objective possible à la diversité des visions du monde ainsi qu'à l'étendue et à la précision des savoirs, aucun sujet n'est a priori exclu du questionnement scientifique et pédagogique. Aucun élève ne peut invoquer une conviction religieuse ou politique pour contester à un enseignant le droit de traiter une question au programme.   </vt:lpstr>
      <vt:lpstr>      … et la réalité    Les disciplines qui font problème:  ■ les sciences de la vie et de la terre (théorie de l'évolution – question du genre – étude de la sexualité...)  ■ les arts plastiques et l'histoire de l'art (représentation de la nudité)  ■ l'éducation musicale (jusqu'au XVIIIème siècle, les œuvres musicales, surtout des messes)  ■ l'histoire (l' histoire des Etats-Unis, le colonialisme, la Shoah, le Moyen-Orient, le fait religieux...)  ■ l'EPS  </vt:lpstr>
      <vt:lpstr> Deux exemples:  ■ Ausschwitz, un cours d'histoire     ■ SVT Paroles d'élèves sur la théorie de l'évolution  "Je ne suis pas un animal" (educ-revues.fr)  "Mon grand père n'est pas un singe" (idem)  "La théorie de l'évolution, je n'y crois pas" (idem)   « Je suis Témoin de Jehova, et il est dit dans la Bible que Dieu a créé Adam et Eve, il n’y a pas eu d’évolution » (élève de 3ème cité par edu.mnhn.fr) </vt:lpstr>
      <vt:lpstr> « A mon avis, et selon les Ecritures, il est tout à fait possible que l’homme ait côtoyé les dinosaures, jusqu’à ce que ceux-ci soient détruits par un grand cataclysme d’eau appelé le Déluge et jamais survenu auparavant » (élève de 1ère ES citée par edu.mnhn.fr)  « Ceux qui connaissent bien le Coran savent que l’idée d’évolution est déjà dans le Coran » (élève de Terminale S -idem)  « Dieu a créé la vie, et il a aussi créé les modifications pour transformer la nature » (élève de 1ère ES - idem)</vt:lpstr>
      <vt:lpstr>PowerPoint-Präsentation</vt:lpstr>
      <vt:lpstr>                          Article de lacroix.com du 26/01/2015 – Après les attentats de janvier 2015, comment penser l'enseignement du fait religieux dans une perspective strictement laïque et sans en faire une matière à part entière?</vt:lpstr>
      <vt:lpstr>Discussion</vt:lpstr>
      <vt:lpstr>Sources</vt:lpstr>
      <vt:lpstr>Sources  diapositives 23-37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laïcité et les autres religions en France</dc:title>
  <dc:creator>Colette</dc:creator>
  <cp:lastModifiedBy>Ich</cp:lastModifiedBy>
  <cp:revision>79</cp:revision>
  <cp:lastPrinted>2015-07-23T11:32:17Z</cp:lastPrinted>
  <dcterms:created xsi:type="dcterms:W3CDTF">2015-07-14T13:01:14Z</dcterms:created>
  <dcterms:modified xsi:type="dcterms:W3CDTF">2015-07-23T11:36:38Z</dcterms:modified>
</cp:coreProperties>
</file>